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4"/>
  </p:notesMasterIdLst>
  <p:sldIdLst>
    <p:sldId id="256" r:id="rId2"/>
    <p:sldId id="272" r:id="rId3"/>
    <p:sldId id="303" r:id="rId4"/>
    <p:sldId id="304" r:id="rId5"/>
    <p:sldId id="279" r:id="rId6"/>
    <p:sldId id="301" r:id="rId7"/>
    <p:sldId id="305" r:id="rId8"/>
    <p:sldId id="306" r:id="rId9"/>
    <p:sldId id="308" r:id="rId10"/>
    <p:sldId id="307" r:id="rId11"/>
    <p:sldId id="311" r:id="rId12"/>
    <p:sldId id="31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7C67CF-DCF7-4A53-B0A1-581348F4F669}" type="datetimeFigureOut">
              <a:rPr lang="el-GR" smtClean="0"/>
              <a:pPr/>
              <a:t>20/5/2024</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87FF42-712F-4187-89A0-4B90ADD960E3}" type="slidenum">
              <a:rPr lang="el-GR" smtClean="0"/>
              <a:pPr/>
              <a:t>‹#›</a:t>
            </a:fld>
            <a:endParaRPr lang="el-GR"/>
          </a:p>
        </p:txBody>
      </p:sp>
    </p:spTree>
    <p:extLst>
      <p:ext uri="{BB962C8B-B14F-4D97-AF65-F5344CB8AC3E}">
        <p14:creationId xmlns:p14="http://schemas.microsoft.com/office/powerpoint/2010/main" val="350862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0C52D09C-6068-4578-8819-F45C23D041CF}" type="datetime1">
              <a:rPr lang="en-US" smtClean="0"/>
              <a:pPr/>
              <a:t>5/20/2024</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13EE995-3572-4B9C-AFD9-30D5C4B2CF96}" type="datetime1">
              <a:rPr lang="en-US" smtClean="0"/>
              <a:pPr/>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6934D69-53D1-4A63-B2D8-EB54721619ED}" type="datetime1">
              <a:rPr lang="en-US" smtClean="0"/>
              <a:pPr/>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A1C695-9148-42D7-A6FC-CDB591958E2E}" type="datetime1">
              <a:rPr lang="en-US" smtClean="0"/>
              <a:pPr/>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1AFF542-7282-48A3-8B5E-CF8DD84CB9BD}" type="datetime1">
              <a:rPr lang="en-US" smtClean="0"/>
              <a:pPr/>
              <a:t>5/20/2024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4F974CD-40D6-4394-BC38-B58ADF9C27BE}" type="datetime1">
              <a:rPr lang="en-US" smtClean="0"/>
              <a:pPr/>
              <a:t>5/20/2024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038741-2C60-475B-908F-168D1146914D}" type="datetime1">
              <a:rPr lang="en-US" smtClean="0"/>
              <a:pPr/>
              <a:t>5/20/2024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9584B1B1-7B86-412C-84B7-29D5135320DA}" type="datetime1">
              <a:rPr lang="en-US" smtClean="0"/>
              <a:pPr/>
              <a:t>5/20/2024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A4A70D1E-C68E-4EDA-9961-EA50612E6173}" type="datetime1">
              <a:rPr lang="en-US" smtClean="0"/>
              <a:pPr/>
              <a:t>5/20/2024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2E17799-78BC-4FEB-96AA-B2AEFAA39EBA}" type="datetime1">
              <a:rPr lang="en-US" smtClean="0"/>
              <a:pPr/>
              <a:t>5/20/2024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DE2E68B3-DBC1-4EC1-BB7C-1354ABD0ED0F}" type="datetime1">
              <a:rPr lang="en-US" smtClean="0"/>
              <a:pPr/>
              <a:t>5/20/2024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8000"/>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A59EFA9-433C-42BD-9F02-D63FA6AF5E24}" type="datetime1">
              <a:rPr lang="en-US" smtClean="0"/>
              <a:pPr/>
              <a:t>5/20/2024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352800"/>
            <a:ext cx="7696200" cy="1394989"/>
          </a:xfrm>
        </p:spPr>
        <p:txBody>
          <a:bodyPr>
            <a:normAutofit fontScale="90000"/>
          </a:bodyPr>
          <a:lstStyle/>
          <a:p>
            <a:r>
              <a:rPr lang="el-GR" sz="3200" b="1" dirty="0">
                <a:solidFill>
                  <a:schemeClr val="tx1"/>
                </a:solidFill>
                <a:latin typeface="Calibri" pitchFamily="34" charset="0"/>
                <a:cs typeface="Calibri" pitchFamily="34" charset="0"/>
              </a:rPr>
              <a:t>Πρόγραμμα Π.Ε. ή Α.Υ. ή Πολιτιστικών </a:t>
            </a:r>
            <a:r>
              <a:rPr lang="en-US" sz="3200" b="1" dirty="0">
                <a:solidFill>
                  <a:schemeClr val="tx1"/>
                </a:solidFill>
                <a:latin typeface="Calibri" pitchFamily="34" charset="0"/>
                <a:cs typeface="Calibri" pitchFamily="34" charset="0"/>
              </a:rPr>
              <a:t>: </a:t>
            </a:r>
            <a:r>
              <a:rPr lang="el-GR" sz="3200" b="1" dirty="0">
                <a:solidFill>
                  <a:schemeClr val="tx1"/>
                </a:solidFill>
                <a:latin typeface="Calibri" pitchFamily="34" charset="0"/>
                <a:cs typeface="Calibri" pitchFamily="34" charset="0"/>
              </a:rPr>
              <a:t>Αγωγής Υγείας</a:t>
            </a:r>
            <a:br>
              <a:rPr lang="el-GR" sz="3200" b="1" dirty="0">
                <a:solidFill>
                  <a:schemeClr val="tx1"/>
                </a:solidFill>
                <a:latin typeface="Calibri" pitchFamily="34" charset="0"/>
                <a:cs typeface="Calibri" pitchFamily="34" charset="0"/>
              </a:rPr>
            </a:br>
            <a:r>
              <a:rPr lang="el-GR" sz="3200" b="1" dirty="0">
                <a:solidFill>
                  <a:schemeClr val="tx1"/>
                </a:solidFill>
                <a:latin typeface="Calibri" pitchFamily="34" charset="0"/>
                <a:cs typeface="Calibri" pitchFamily="34" charset="0"/>
              </a:rPr>
              <a:t/>
            </a:r>
            <a:br>
              <a:rPr lang="el-GR" sz="3200" b="1" dirty="0">
                <a:solidFill>
                  <a:schemeClr val="tx1"/>
                </a:solidFill>
                <a:latin typeface="Calibri" pitchFamily="34" charset="0"/>
                <a:cs typeface="Calibri" pitchFamily="34" charset="0"/>
              </a:rPr>
            </a:br>
            <a:r>
              <a:rPr lang="el-GR" sz="3200" b="1" dirty="0">
                <a:solidFill>
                  <a:schemeClr val="tx1"/>
                </a:solidFill>
                <a:latin typeface="Calibri" pitchFamily="34" charset="0"/>
                <a:cs typeface="Calibri" pitchFamily="34" charset="0"/>
              </a:rPr>
              <a:t>Τίτλος προγράμματος: Ψηφιακή Ευημερία</a:t>
            </a:r>
            <a:br>
              <a:rPr lang="el-GR" sz="3200" b="1" dirty="0">
                <a:solidFill>
                  <a:schemeClr val="tx1"/>
                </a:solidFill>
                <a:latin typeface="Calibri" pitchFamily="34" charset="0"/>
                <a:cs typeface="Calibri" pitchFamily="34" charset="0"/>
              </a:rPr>
            </a:br>
            <a:endParaRPr lang="el-GR" sz="3200" b="1" dirty="0">
              <a:solidFill>
                <a:schemeClr val="tx1"/>
              </a:solidFill>
              <a:latin typeface="Calibri" pitchFamily="34" charset="0"/>
              <a:cs typeface="Calibri" pitchFamily="34" charset="0"/>
            </a:endParaRPr>
          </a:p>
        </p:txBody>
      </p:sp>
      <p:sp>
        <p:nvSpPr>
          <p:cNvPr id="3" name="Subtitle 2"/>
          <p:cNvSpPr>
            <a:spLocks noGrp="1"/>
          </p:cNvSpPr>
          <p:nvPr>
            <p:ph type="subTitle" idx="1"/>
          </p:nvPr>
        </p:nvSpPr>
        <p:spPr>
          <a:xfrm>
            <a:off x="914400" y="1676400"/>
            <a:ext cx="7696200" cy="1524000"/>
          </a:xfrm>
        </p:spPr>
        <p:txBody>
          <a:bodyPr>
            <a:normAutofit/>
          </a:bodyPr>
          <a:lstStyle/>
          <a:p>
            <a:r>
              <a:rPr lang="el-GR" b="1" dirty="0">
                <a:solidFill>
                  <a:schemeClr val="tx1"/>
                </a:solidFill>
                <a:latin typeface="Calibri" pitchFamily="34" charset="0"/>
                <a:cs typeface="Calibri" pitchFamily="34" charset="0"/>
              </a:rPr>
              <a:t>Σχολείο </a:t>
            </a:r>
            <a:r>
              <a:rPr lang="en-US" b="1" dirty="0">
                <a:solidFill>
                  <a:schemeClr val="tx1"/>
                </a:solidFill>
                <a:latin typeface="Calibri" pitchFamily="34" charset="0"/>
                <a:cs typeface="Calibri" pitchFamily="34" charset="0"/>
              </a:rPr>
              <a:t>:</a:t>
            </a:r>
            <a:r>
              <a:rPr lang="el-GR" b="1" dirty="0">
                <a:solidFill>
                  <a:schemeClr val="tx1"/>
                </a:solidFill>
                <a:latin typeface="Calibri" pitchFamily="34" charset="0"/>
                <a:cs typeface="Calibri" pitchFamily="34" charset="0"/>
              </a:rPr>
              <a:t> 4</a:t>
            </a:r>
            <a:r>
              <a:rPr lang="el-GR" b="1" baseline="30000" dirty="0">
                <a:solidFill>
                  <a:schemeClr val="tx1"/>
                </a:solidFill>
                <a:latin typeface="Calibri" pitchFamily="34" charset="0"/>
                <a:cs typeface="Calibri" pitchFamily="34" charset="0"/>
              </a:rPr>
              <a:t>ο</a:t>
            </a:r>
            <a:r>
              <a:rPr lang="el-GR" b="1" dirty="0">
                <a:solidFill>
                  <a:schemeClr val="tx1"/>
                </a:solidFill>
                <a:latin typeface="Calibri" pitchFamily="34" charset="0"/>
                <a:cs typeface="Calibri" pitchFamily="34" charset="0"/>
              </a:rPr>
              <a:t> Δημοτικό Σχολείο Χαλανδρίου</a:t>
            </a:r>
          </a:p>
          <a:p>
            <a:r>
              <a:rPr lang="el-GR" b="1" dirty="0">
                <a:solidFill>
                  <a:schemeClr val="tx1"/>
                </a:solidFill>
                <a:latin typeface="Calibri" pitchFamily="34" charset="0"/>
                <a:cs typeface="Calibri" pitchFamily="34" charset="0"/>
              </a:rPr>
              <a:t>Σχολικό έτος </a:t>
            </a:r>
            <a:r>
              <a:rPr lang="en-US" b="1" dirty="0">
                <a:solidFill>
                  <a:schemeClr val="tx1"/>
                </a:solidFill>
                <a:latin typeface="Calibri" pitchFamily="34" charset="0"/>
                <a:cs typeface="Calibri" pitchFamily="34" charset="0"/>
              </a:rPr>
              <a:t>:  </a:t>
            </a:r>
            <a:r>
              <a:rPr lang="el-GR" b="1" dirty="0">
                <a:solidFill>
                  <a:schemeClr val="tx1"/>
                </a:solidFill>
                <a:latin typeface="Calibri" pitchFamily="34" charset="0"/>
                <a:cs typeface="Calibri" pitchFamily="34" charset="0"/>
              </a:rPr>
              <a:t>2023-20</a:t>
            </a:r>
            <a:r>
              <a:rPr lang="en-US" b="1" dirty="0">
                <a:solidFill>
                  <a:schemeClr val="tx1"/>
                </a:solidFill>
                <a:latin typeface="Calibri" pitchFamily="34" charset="0"/>
                <a:cs typeface="Calibri" pitchFamily="34" charset="0"/>
              </a:rPr>
              <a:t>2</a:t>
            </a:r>
            <a:r>
              <a:rPr lang="el-GR" b="1" dirty="0">
                <a:solidFill>
                  <a:schemeClr val="tx1"/>
                </a:solidFill>
                <a:latin typeface="Calibri" pitchFamily="34" charset="0"/>
                <a:cs typeface="Calibri" pitchFamily="34" charset="0"/>
              </a:rPr>
              <a:t>4</a:t>
            </a:r>
          </a:p>
        </p:txBody>
      </p:sp>
      <p:grpSp>
        <p:nvGrpSpPr>
          <p:cNvPr id="15" name="Group 14"/>
          <p:cNvGrpSpPr/>
          <p:nvPr/>
        </p:nvGrpSpPr>
        <p:grpSpPr>
          <a:xfrm>
            <a:off x="2824138" y="179174"/>
            <a:ext cx="3390900" cy="1060450"/>
            <a:chOff x="2819400" y="152400"/>
            <a:chExt cx="3390900" cy="1060450"/>
          </a:xfrm>
        </p:grpSpPr>
        <p:pic>
          <p:nvPicPr>
            <p:cNvPr id="1026" name="Picture 2" descr="ED"/>
            <p:cNvPicPr>
              <a:picLocks noChangeAspect="1" noChangeArrowheads="1"/>
            </p:cNvPicPr>
            <p:nvPr/>
          </p:nvPicPr>
          <p:blipFill>
            <a:blip r:embed="rId2" cstate="print"/>
            <a:srcRect/>
            <a:stretch>
              <a:fillRect/>
            </a:stretch>
          </p:blipFill>
          <p:spPr bwMode="auto">
            <a:xfrm>
              <a:off x="4343400" y="152400"/>
              <a:ext cx="409575" cy="409575"/>
            </a:xfrm>
            <a:prstGeom prst="rect">
              <a:avLst/>
            </a:prstGeom>
            <a:noFill/>
            <a:ln w="9525">
              <a:noFill/>
              <a:miter lim="800000"/>
              <a:headEnd/>
              <a:tailEnd/>
            </a:ln>
          </p:spPr>
        </p:pic>
        <p:sp>
          <p:nvSpPr>
            <p:cNvPr id="1027" name="Text Box 3"/>
            <p:cNvSpPr txBox="1">
              <a:spLocks noChangeArrowheads="1"/>
            </p:cNvSpPr>
            <p:nvPr/>
          </p:nvSpPr>
          <p:spPr bwMode="auto">
            <a:xfrm>
              <a:off x="2819400" y="533400"/>
              <a:ext cx="3390900" cy="679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l-GR" sz="1000" i="0" u="none" strike="noStrike" cap="none" normalizeH="0" baseline="0" dirty="0">
                  <a:ln>
                    <a:noFill/>
                  </a:ln>
                  <a:solidFill>
                    <a:schemeClr val="tx1"/>
                  </a:solidFill>
                  <a:effectLst/>
                  <a:latin typeface="Calibri" pitchFamily="34" charset="0"/>
                  <a:cs typeface="Arial" pitchFamily="34" charset="0"/>
                </a:rPr>
                <a:t>ΕΛΛΗΝΙΚΗ</a:t>
              </a:r>
              <a:r>
                <a:rPr kumimoji="0" lang="el-GR" sz="1000" b="1" i="0" u="none" strike="noStrike" cap="none" normalizeH="0" baseline="0" dirty="0">
                  <a:ln>
                    <a:noFill/>
                  </a:ln>
                  <a:solidFill>
                    <a:schemeClr val="tx1"/>
                  </a:solidFill>
                  <a:effectLst/>
                  <a:latin typeface="Calibri" pitchFamily="34" charset="0"/>
                  <a:cs typeface="Arial" pitchFamily="34" charset="0"/>
                </a:rPr>
                <a:t> ΔΗΜΟΚΡΑΤΙΑ</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ΥΠΟΥΡΓΕΙΟ ΠΑΙΔΕΙΑΣ,ΕΡΕΥΝΑΣ ΚΑΙ ΘΡΗΣΚΕΥΜΑΤΩΝ</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ΠΕΡ. Δ/ΝΣΗ Π. &amp; Δ. ΕΚΠ/ΣΗΣ ΑΤΤΙΚΗΣ</a:t>
              </a:r>
              <a:br>
                <a:rPr kumimoji="0" lang="el-GR"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ΔΙΕΥΘΥΝΣΗ ΠΡΩΤΟΒΑΘΜΙΑΣ ΕΚΠΑΙΔΕΥΣΗΣ Β΄ ΑΘΗΝΑΣ</a:t>
              </a:r>
              <a:endParaRPr kumimoji="0" lang="el-GR" sz="1000" b="0" i="0" u="none" strike="noStrike" cap="none" normalizeH="0" baseline="0" dirty="0">
                <a:ln>
                  <a:noFill/>
                </a:ln>
                <a:solidFill>
                  <a:schemeClr val="tx1"/>
                </a:solidFill>
                <a:effectLst/>
                <a:latin typeface="Arial" pitchFamily="34" charset="0"/>
                <a:cs typeface="Arial" pitchFamily="34" charset="0"/>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0"/>
            <a:ext cx="7772400" cy="838200"/>
          </a:xfrm>
        </p:spPr>
        <p:txBody>
          <a:bodyPr>
            <a:noAutofit/>
          </a:bodyPr>
          <a:lstStyle/>
          <a:p>
            <a:r>
              <a:rPr lang="el-GR" sz="3000" b="1" dirty="0">
                <a:solidFill>
                  <a:schemeClr val="tx1"/>
                </a:solidFill>
                <a:latin typeface="Calibri" pitchFamily="34" charset="0"/>
                <a:cs typeface="Calibri" pitchFamily="34" charset="0"/>
              </a:rPr>
              <a:t>Επισκέψεις (επισυνάψτε 5 φωτογραφίες)</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grpSp>
        <p:nvGrpSpPr>
          <p:cNvPr id="3" name="Group 14"/>
          <p:cNvGrpSpPr/>
          <p:nvPr/>
        </p:nvGrpSpPr>
        <p:grpSpPr>
          <a:xfrm>
            <a:off x="2819400" y="152400"/>
            <a:ext cx="3390900" cy="1060450"/>
            <a:chOff x="2819400" y="152400"/>
            <a:chExt cx="3390900" cy="1060450"/>
          </a:xfrm>
        </p:grpSpPr>
        <p:pic>
          <p:nvPicPr>
            <p:cNvPr id="21" name="Picture 2" descr="ED"/>
            <p:cNvPicPr>
              <a:picLocks noChangeAspect="1" noChangeArrowheads="1"/>
            </p:cNvPicPr>
            <p:nvPr/>
          </p:nvPicPr>
          <p:blipFill>
            <a:blip r:embed="rId2" cstate="print"/>
            <a:srcRect/>
            <a:stretch>
              <a:fillRect/>
            </a:stretch>
          </p:blipFill>
          <p:spPr bwMode="auto">
            <a:xfrm>
              <a:off x="4343400" y="152400"/>
              <a:ext cx="409575" cy="409575"/>
            </a:xfrm>
            <a:prstGeom prst="rect">
              <a:avLst/>
            </a:prstGeom>
            <a:noFill/>
            <a:ln w="9525">
              <a:noFill/>
              <a:miter lim="800000"/>
              <a:headEnd/>
              <a:tailEnd/>
            </a:ln>
          </p:spPr>
        </p:pic>
        <p:sp>
          <p:nvSpPr>
            <p:cNvPr id="22" name="Text Box 3"/>
            <p:cNvSpPr txBox="1">
              <a:spLocks noChangeArrowheads="1"/>
            </p:cNvSpPr>
            <p:nvPr/>
          </p:nvSpPr>
          <p:spPr bwMode="auto">
            <a:xfrm>
              <a:off x="2819400" y="533400"/>
              <a:ext cx="3390900" cy="679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l-GR" sz="1000" b="1" i="0" u="none" strike="noStrike" cap="none" normalizeH="0" baseline="0" dirty="0">
                  <a:ln>
                    <a:noFill/>
                  </a:ln>
                  <a:solidFill>
                    <a:schemeClr val="tx1"/>
                  </a:solidFill>
                  <a:effectLst/>
                  <a:latin typeface="Calibri" pitchFamily="34" charset="0"/>
                  <a:cs typeface="Arial" pitchFamily="34" charset="0"/>
                </a:rPr>
                <a:t>ΕΛΛΗΝΙΚΗ ΔΗΜΟΚΡΑΤΙΑ</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ΥΠΟΥΡΓΕΙΟ ΠΑΙΔΕΙΑΣ,ΕΡΕΥΝΑΣ ΚΑΙ ΘΡΗΣΚΕΥΜΑΤΩΝ</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ΠΕΡ. Δ/ΝΣΗ Π. &amp; Δ. ΕΚΠ/ΣΗΣ ΑΤΤΙΚΗΣ</a:t>
              </a:r>
              <a:br>
                <a:rPr kumimoji="0" lang="el-GR"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ΔΙΕΥΘΥΝΣΗ ΠΡΩΤΟΒΑΘΜΙΑΣ ΕΚΠΑΙΔΕΥΣΗΣ Β΄ ΑΘΗΝΑΣ</a:t>
              </a:r>
              <a:endParaRPr kumimoji="0" lang="el-GR" sz="1000" b="0" i="0" u="none" strike="noStrike" cap="none" normalizeH="0" baseline="0" dirty="0">
                <a:ln>
                  <a:noFill/>
                </a:ln>
                <a:solidFill>
                  <a:schemeClr val="tx1"/>
                </a:solidFill>
                <a:effectLst/>
                <a:latin typeface="Arial" pitchFamily="34" charset="0"/>
                <a:cs typeface="Arial" pitchFamily="34" charset="0"/>
              </a:endParaRPr>
            </a:p>
          </p:txBody>
        </p:sp>
      </p:grpSp>
      <p:sp>
        <p:nvSpPr>
          <p:cNvPr id="23" name="Content Placeholder 2"/>
          <p:cNvSpPr>
            <a:spLocks noGrp="1"/>
          </p:cNvSpPr>
          <p:nvPr>
            <p:ph idx="1"/>
          </p:nvPr>
        </p:nvSpPr>
        <p:spPr>
          <a:xfrm>
            <a:off x="228600" y="2133600"/>
            <a:ext cx="8686800" cy="4525963"/>
          </a:xfrm>
        </p:spPr>
        <p:txBody>
          <a:bodyPr>
            <a:normAutofit/>
          </a:bodyPr>
          <a:lstStyle/>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endParaRPr lang="el-GR" sz="2400" dirty="0">
              <a:solidFill>
                <a:schemeClr val="accent1">
                  <a:lumMod val="50000"/>
                </a:schemeClr>
              </a:solidFill>
              <a:effectLst>
                <a:outerShdw blurRad="38100" dist="38100" dir="2700000" algn="tl">
                  <a:srgbClr val="000000">
                    <a:alpha val="43137"/>
                  </a:srgbClr>
                </a:outerShdw>
              </a:effectLst>
            </a:endParaRPr>
          </a:p>
          <a:p>
            <a:pPr fontAlgn="t"/>
            <a:endParaRPr lang="el-GR" sz="2400" dirty="0">
              <a:latin typeface="Calibri" pitchFamily="34" charset="0"/>
              <a:cs typeface="Calibri" pitchFamily="34" charset="0"/>
            </a:endParaRPr>
          </a:p>
          <a:p>
            <a:endParaRPr lang="el-GR" sz="2400" dirty="0">
              <a:latin typeface="Calibri" pitchFamily="34" charset="0"/>
              <a:cs typeface="Calibri" pitchFamily="34" charset="0"/>
            </a:endParaRPr>
          </a:p>
        </p:txBody>
      </p:sp>
      <p:sp>
        <p:nvSpPr>
          <p:cNvPr id="8" name="Content Placeholder 2"/>
          <p:cNvSpPr txBox="1">
            <a:spLocks/>
          </p:cNvSpPr>
          <p:nvPr/>
        </p:nvSpPr>
        <p:spPr>
          <a:xfrm>
            <a:off x="381000" y="2286000"/>
            <a:ext cx="8686800" cy="4525963"/>
          </a:xfrm>
          <a:prstGeom prst="rect">
            <a:avLst/>
          </a:prstGeom>
        </p:spPr>
        <p:txBody>
          <a:bodyPr>
            <a:normAutofit/>
          </a:bodyPr>
          <a:lstStyle/>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dirty="0">
              <a:ln>
                <a:noFill/>
              </a:ln>
              <a:solidFill>
                <a:schemeClr val="tx1"/>
              </a:solidFill>
              <a:effectLst/>
              <a:uLnTx/>
              <a:uFillTx/>
              <a:latin typeface="Calibri" pitchFamily="34" charset="0"/>
              <a:ea typeface="+mn-ea"/>
              <a:cs typeface="Calibri" pitchFamily="34" charset="0"/>
            </a:endParaRPr>
          </a:p>
        </p:txBody>
      </p:sp>
      <p:sp>
        <p:nvSpPr>
          <p:cNvPr id="9" name="Content Placeholder 2"/>
          <p:cNvSpPr txBox="1">
            <a:spLocks/>
          </p:cNvSpPr>
          <p:nvPr/>
        </p:nvSpPr>
        <p:spPr>
          <a:xfrm>
            <a:off x="533400" y="2438400"/>
            <a:ext cx="8686800" cy="4525963"/>
          </a:xfrm>
          <a:prstGeom prst="rect">
            <a:avLst/>
          </a:prstGeom>
        </p:spPr>
        <p:txBody>
          <a:bodyPr>
            <a:normAutofit/>
          </a:bodyPr>
          <a:lstStyle/>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dirty="0">
              <a:ln>
                <a:noFill/>
              </a:ln>
              <a:solidFill>
                <a:schemeClr val="tx1"/>
              </a:solidFill>
              <a:effectLst/>
              <a:uLnTx/>
              <a:uFillTx/>
              <a:latin typeface="Calibri" pitchFamily="34" charset="0"/>
              <a:ea typeface="+mn-ea"/>
              <a:cs typeface="Calibri" pitchFamily="34" charset="0"/>
            </a:endParaRPr>
          </a:p>
        </p:txBody>
      </p:sp>
      <p:sp>
        <p:nvSpPr>
          <p:cNvPr id="5" name="Content Placeholder 2">
            <a:extLst>
              <a:ext uri="{FF2B5EF4-FFF2-40B4-BE49-F238E27FC236}">
                <a16:creationId xmlns:a16="http://schemas.microsoft.com/office/drawing/2014/main" id="{19A96869-50C4-3B03-5581-DDA6A910FB6B}"/>
              </a:ext>
            </a:extLst>
          </p:cNvPr>
          <p:cNvSpPr txBox="1">
            <a:spLocks/>
          </p:cNvSpPr>
          <p:nvPr/>
        </p:nvSpPr>
        <p:spPr>
          <a:xfrm>
            <a:off x="899592" y="2044407"/>
            <a:ext cx="8382000" cy="4525963"/>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lvl="1">
              <a:buFont typeface="Verdana"/>
              <a:buNone/>
            </a:pPr>
            <a:endParaRPr lang="en-US" dirty="0">
              <a:solidFill>
                <a:schemeClr val="bg1"/>
              </a:solidFill>
              <a:latin typeface="Calibri" pitchFamily="34" charset="0"/>
              <a:cs typeface="Calibri" pitchFamily="34" charset="0"/>
            </a:endParaRPr>
          </a:p>
          <a:p>
            <a:r>
              <a:rPr lang="el-GR" sz="2800" dirty="0">
                <a:latin typeface="Calibri" pitchFamily="34" charset="0"/>
                <a:cs typeface="Calibri" pitchFamily="34" charset="0"/>
              </a:rPr>
              <a:t>Δεν πραγματοποιήθηκαν επισκέψεις</a:t>
            </a:r>
          </a:p>
          <a:p>
            <a:pPr marL="82296" indent="0">
              <a:buNone/>
            </a:pPr>
            <a:r>
              <a:rPr lang="el-GR" dirty="0">
                <a:solidFill>
                  <a:schemeClr val="bg1"/>
                </a:solidFill>
              </a:rPr>
              <a:t>1.</a:t>
            </a:r>
            <a:endParaRPr lang="en-US" dirty="0">
              <a:solidFill>
                <a:schemeClr val="bg1"/>
              </a:solidFill>
            </a:endParaRP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0"/>
            <a:ext cx="7772400" cy="838200"/>
          </a:xfrm>
        </p:spPr>
        <p:txBody>
          <a:bodyPr>
            <a:noAutofit/>
          </a:bodyPr>
          <a:lstStyle/>
          <a:p>
            <a:r>
              <a:rPr lang="el-GR" sz="3000" b="1" dirty="0">
                <a:solidFill>
                  <a:schemeClr val="tx1"/>
                </a:solidFill>
                <a:latin typeface="Calibri" pitchFamily="34" charset="0"/>
                <a:cs typeface="Calibri" pitchFamily="34" charset="0"/>
              </a:rPr>
              <a:t>Διάχυση αποτελεσμάτων</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grpSp>
        <p:nvGrpSpPr>
          <p:cNvPr id="3" name="Group 14"/>
          <p:cNvGrpSpPr/>
          <p:nvPr/>
        </p:nvGrpSpPr>
        <p:grpSpPr>
          <a:xfrm>
            <a:off x="2819400" y="152400"/>
            <a:ext cx="3390900" cy="1060450"/>
            <a:chOff x="2819400" y="152400"/>
            <a:chExt cx="3390900" cy="1060450"/>
          </a:xfrm>
        </p:grpSpPr>
        <p:pic>
          <p:nvPicPr>
            <p:cNvPr id="21" name="Picture 2" descr="ED"/>
            <p:cNvPicPr>
              <a:picLocks noChangeAspect="1" noChangeArrowheads="1"/>
            </p:cNvPicPr>
            <p:nvPr/>
          </p:nvPicPr>
          <p:blipFill>
            <a:blip r:embed="rId2" cstate="print"/>
            <a:srcRect/>
            <a:stretch>
              <a:fillRect/>
            </a:stretch>
          </p:blipFill>
          <p:spPr bwMode="auto">
            <a:xfrm>
              <a:off x="4343400" y="152400"/>
              <a:ext cx="409575" cy="409575"/>
            </a:xfrm>
            <a:prstGeom prst="rect">
              <a:avLst/>
            </a:prstGeom>
            <a:noFill/>
            <a:ln w="9525">
              <a:noFill/>
              <a:miter lim="800000"/>
              <a:headEnd/>
              <a:tailEnd/>
            </a:ln>
          </p:spPr>
        </p:pic>
        <p:sp>
          <p:nvSpPr>
            <p:cNvPr id="22" name="Text Box 3"/>
            <p:cNvSpPr txBox="1">
              <a:spLocks noChangeArrowheads="1"/>
            </p:cNvSpPr>
            <p:nvPr/>
          </p:nvSpPr>
          <p:spPr bwMode="auto">
            <a:xfrm>
              <a:off x="2819400" y="533400"/>
              <a:ext cx="3390900" cy="679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l-GR" sz="1000" b="1" i="0" u="none" strike="noStrike" cap="none" normalizeH="0" baseline="0" dirty="0">
                  <a:ln>
                    <a:noFill/>
                  </a:ln>
                  <a:solidFill>
                    <a:schemeClr val="tx1"/>
                  </a:solidFill>
                  <a:effectLst/>
                  <a:latin typeface="Calibri" pitchFamily="34" charset="0"/>
                  <a:cs typeface="Arial" pitchFamily="34" charset="0"/>
                </a:rPr>
                <a:t>ΕΛΛΗΝΙΚΗ ΔΗΜΟΚΡΑΤΙΑ</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ΥΠΟΥΡΓΕΙΟ ΠΑΙΔΕΙΑΣ,ΕΡΕΥΝΑΣ ΚΑΙ ΘΡΗΣΚΕΥΜΑΤΩΝ</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ΠΕΡ. Δ/ΝΣΗ Π. &amp; Δ. ΕΚΠ/ΣΗΣ ΑΤΤΙΚΗΣ</a:t>
              </a:r>
              <a:br>
                <a:rPr kumimoji="0" lang="el-GR"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ΔΙΕΥΘΥΝΣΗ ΠΡΩΤΟΒΑΘΜΙΑΣ ΕΚΠΑΙΔΕΥΣΗΣ Β΄ ΑΘΗΝΑΣ</a:t>
              </a:r>
              <a:endParaRPr kumimoji="0" lang="el-GR" sz="1000" b="0" i="0" u="none" strike="noStrike" cap="none" normalizeH="0" baseline="0" dirty="0">
                <a:ln>
                  <a:noFill/>
                </a:ln>
                <a:solidFill>
                  <a:schemeClr val="tx1"/>
                </a:solidFill>
                <a:effectLst/>
                <a:latin typeface="Arial" pitchFamily="34" charset="0"/>
                <a:cs typeface="Arial" pitchFamily="34" charset="0"/>
              </a:endParaRPr>
            </a:p>
          </p:txBody>
        </p:sp>
      </p:grpSp>
      <p:sp>
        <p:nvSpPr>
          <p:cNvPr id="23" name="Content Placeholder 2"/>
          <p:cNvSpPr>
            <a:spLocks noGrp="1"/>
          </p:cNvSpPr>
          <p:nvPr>
            <p:ph idx="1"/>
          </p:nvPr>
        </p:nvSpPr>
        <p:spPr>
          <a:xfrm>
            <a:off x="228600" y="2133600"/>
            <a:ext cx="8686800" cy="4525963"/>
          </a:xfrm>
        </p:spPr>
        <p:txBody>
          <a:bodyPr>
            <a:normAutofit/>
          </a:bodyPr>
          <a:lstStyle/>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endParaRPr lang="el-GR" sz="2400" dirty="0">
              <a:solidFill>
                <a:schemeClr val="accent1">
                  <a:lumMod val="50000"/>
                </a:schemeClr>
              </a:solidFill>
              <a:effectLst>
                <a:outerShdw blurRad="38100" dist="38100" dir="2700000" algn="tl">
                  <a:srgbClr val="000000">
                    <a:alpha val="43137"/>
                  </a:srgbClr>
                </a:outerShdw>
              </a:effectLst>
            </a:endParaRPr>
          </a:p>
          <a:p>
            <a:pPr fontAlgn="t"/>
            <a:endParaRPr lang="el-GR" sz="2400" dirty="0">
              <a:latin typeface="Calibri" pitchFamily="34" charset="0"/>
              <a:cs typeface="Calibri" pitchFamily="34" charset="0"/>
            </a:endParaRPr>
          </a:p>
          <a:p>
            <a:endParaRPr lang="el-GR" sz="2400" dirty="0">
              <a:latin typeface="Calibri" pitchFamily="34" charset="0"/>
              <a:cs typeface="Calibri" pitchFamily="34" charset="0"/>
            </a:endParaRPr>
          </a:p>
        </p:txBody>
      </p:sp>
      <p:sp>
        <p:nvSpPr>
          <p:cNvPr id="8" name="Content Placeholder 2"/>
          <p:cNvSpPr txBox="1">
            <a:spLocks/>
          </p:cNvSpPr>
          <p:nvPr/>
        </p:nvSpPr>
        <p:spPr>
          <a:xfrm>
            <a:off x="381000" y="2286000"/>
            <a:ext cx="8686800" cy="4525963"/>
          </a:xfrm>
          <a:prstGeom prst="rect">
            <a:avLst/>
          </a:prstGeom>
        </p:spPr>
        <p:txBody>
          <a:bodyPr>
            <a:normAutofit/>
          </a:bodyPr>
          <a:lstStyle/>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dirty="0">
              <a:ln>
                <a:noFill/>
              </a:ln>
              <a:solidFill>
                <a:schemeClr val="tx1"/>
              </a:solidFill>
              <a:effectLst/>
              <a:uLnTx/>
              <a:uFillTx/>
              <a:latin typeface="Calibri" pitchFamily="34" charset="0"/>
              <a:ea typeface="+mn-ea"/>
              <a:cs typeface="Calibri" pitchFamily="34" charset="0"/>
            </a:endParaRPr>
          </a:p>
        </p:txBody>
      </p:sp>
      <p:sp>
        <p:nvSpPr>
          <p:cNvPr id="9" name="Content Placeholder 2"/>
          <p:cNvSpPr txBox="1">
            <a:spLocks/>
          </p:cNvSpPr>
          <p:nvPr/>
        </p:nvSpPr>
        <p:spPr>
          <a:xfrm>
            <a:off x="533400" y="2438400"/>
            <a:ext cx="8686800" cy="4525963"/>
          </a:xfrm>
          <a:prstGeom prst="rect">
            <a:avLst/>
          </a:prstGeom>
        </p:spPr>
        <p:txBody>
          <a:bodyPr>
            <a:normAutofit/>
          </a:bodyPr>
          <a:lstStyle/>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dirty="0">
              <a:ln>
                <a:noFill/>
              </a:ln>
              <a:solidFill>
                <a:schemeClr val="tx1"/>
              </a:solidFill>
              <a:effectLst/>
              <a:uLnTx/>
              <a:uFillTx/>
              <a:latin typeface="Calibri" pitchFamily="34" charset="0"/>
              <a:ea typeface="+mn-ea"/>
              <a:cs typeface="Calibri" pitchFamily="34" charset="0"/>
            </a:endParaRPr>
          </a:p>
        </p:txBody>
      </p:sp>
      <p:sp>
        <p:nvSpPr>
          <p:cNvPr id="5" name="Content Placeholder 2">
            <a:extLst>
              <a:ext uri="{FF2B5EF4-FFF2-40B4-BE49-F238E27FC236}">
                <a16:creationId xmlns:a16="http://schemas.microsoft.com/office/drawing/2014/main" id="{F097ED45-95A5-A2B2-BD79-371391272125}"/>
              </a:ext>
            </a:extLst>
          </p:cNvPr>
          <p:cNvSpPr txBox="1">
            <a:spLocks/>
          </p:cNvSpPr>
          <p:nvPr/>
        </p:nvSpPr>
        <p:spPr>
          <a:xfrm>
            <a:off x="899592" y="2044407"/>
            <a:ext cx="8382000" cy="4525963"/>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lvl="1">
              <a:buFont typeface="Verdana"/>
              <a:buNone/>
            </a:pPr>
            <a:endParaRPr lang="en-US" dirty="0">
              <a:solidFill>
                <a:schemeClr val="bg1"/>
              </a:solidFill>
              <a:latin typeface="Calibri" pitchFamily="34" charset="0"/>
              <a:cs typeface="Calibri" pitchFamily="34" charset="0"/>
            </a:endParaRPr>
          </a:p>
          <a:p>
            <a:r>
              <a:rPr lang="el-GR" sz="2800" dirty="0">
                <a:latin typeface="Calibri" pitchFamily="34" charset="0"/>
                <a:cs typeface="Calibri" pitchFamily="34" charset="0"/>
              </a:rPr>
              <a:t>Στην πλατφόρμα </a:t>
            </a:r>
            <a:r>
              <a:rPr lang="en-US" sz="2800" dirty="0" err="1">
                <a:latin typeface="Calibri" pitchFamily="34" charset="0"/>
                <a:cs typeface="Calibri" pitchFamily="34" charset="0"/>
              </a:rPr>
              <a:t>TwinSpace</a:t>
            </a:r>
            <a:r>
              <a:rPr lang="el-GR" sz="2800" dirty="0">
                <a:latin typeface="Calibri" pitchFamily="34" charset="0"/>
                <a:cs typeface="Calibri" pitchFamily="34" charset="0"/>
              </a:rPr>
              <a:t> του </a:t>
            </a:r>
            <a:r>
              <a:rPr lang="en-US" sz="2800" dirty="0">
                <a:latin typeface="Calibri" pitchFamily="34" charset="0"/>
                <a:cs typeface="Calibri" pitchFamily="34" charset="0"/>
              </a:rPr>
              <a:t>eTwinning</a:t>
            </a:r>
          </a:p>
          <a:p>
            <a:r>
              <a:rPr lang="el-GR" sz="2800" dirty="0">
                <a:latin typeface="Calibri" pitchFamily="34" charset="0"/>
                <a:cs typeface="Calibri" pitchFamily="34" charset="0"/>
              </a:rPr>
              <a:t>Στην ιστοσελίδα του σχολείου</a:t>
            </a:r>
          </a:p>
          <a:p>
            <a:pPr marL="82296" indent="0">
              <a:buNone/>
            </a:pPr>
            <a:endParaRPr lang="en-US" dirty="0">
              <a:solidFill>
                <a:schemeClr val="bg1"/>
              </a:solidFill>
            </a:endParaRP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0"/>
            <a:ext cx="7772400" cy="838200"/>
          </a:xfrm>
        </p:spPr>
        <p:txBody>
          <a:bodyPr>
            <a:noAutofit/>
          </a:bodyPr>
          <a:lstStyle/>
          <a:p>
            <a:r>
              <a:rPr lang="el-GR" sz="3000" b="1" dirty="0">
                <a:solidFill>
                  <a:schemeClr val="tx1"/>
                </a:solidFill>
                <a:latin typeface="Calibri" pitchFamily="34" charset="0"/>
                <a:cs typeface="Calibri" pitchFamily="34" charset="0"/>
              </a:rPr>
              <a:t>Αξιολόγηση αποτελεσμάτων </a:t>
            </a:r>
            <a:r>
              <a:rPr lang="el-GR" sz="3000" dirty="0">
                <a:solidFill>
                  <a:schemeClr val="tx1"/>
                </a:solidFill>
                <a:latin typeface="Calibri" pitchFamily="34" charset="0"/>
                <a:cs typeface="Calibri" pitchFamily="34" charset="0"/>
              </a:rPr>
              <a:t>(το πριν και το μετά, τι άλλαξε …)</a:t>
            </a:r>
            <a:endParaRPr lang="el-GR" sz="3000" b="1" dirty="0">
              <a:solidFill>
                <a:schemeClr val="tx1"/>
              </a:solidFill>
              <a:latin typeface="Calibri" pitchFamily="34" charset="0"/>
              <a:cs typeface="Calibri"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grpSp>
        <p:nvGrpSpPr>
          <p:cNvPr id="3" name="Group 14"/>
          <p:cNvGrpSpPr/>
          <p:nvPr/>
        </p:nvGrpSpPr>
        <p:grpSpPr>
          <a:xfrm>
            <a:off x="2819400" y="152400"/>
            <a:ext cx="3390900" cy="1060450"/>
            <a:chOff x="2819400" y="152400"/>
            <a:chExt cx="3390900" cy="1060450"/>
          </a:xfrm>
        </p:grpSpPr>
        <p:pic>
          <p:nvPicPr>
            <p:cNvPr id="21" name="Picture 2" descr="ED"/>
            <p:cNvPicPr>
              <a:picLocks noChangeAspect="1" noChangeArrowheads="1"/>
            </p:cNvPicPr>
            <p:nvPr/>
          </p:nvPicPr>
          <p:blipFill>
            <a:blip r:embed="rId2" cstate="print"/>
            <a:srcRect/>
            <a:stretch>
              <a:fillRect/>
            </a:stretch>
          </p:blipFill>
          <p:spPr bwMode="auto">
            <a:xfrm>
              <a:off x="4343400" y="152400"/>
              <a:ext cx="409575" cy="409575"/>
            </a:xfrm>
            <a:prstGeom prst="rect">
              <a:avLst/>
            </a:prstGeom>
            <a:noFill/>
            <a:ln w="9525">
              <a:noFill/>
              <a:miter lim="800000"/>
              <a:headEnd/>
              <a:tailEnd/>
            </a:ln>
          </p:spPr>
        </p:pic>
        <p:sp>
          <p:nvSpPr>
            <p:cNvPr id="22" name="Text Box 3"/>
            <p:cNvSpPr txBox="1">
              <a:spLocks noChangeArrowheads="1"/>
            </p:cNvSpPr>
            <p:nvPr/>
          </p:nvSpPr>
          <p:spPr bwMode="auto">
            <a:xfrm>
              <a:off x="2819400" y="533400"/>
              <a:ext cx="3390900" cy="679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l-GR" sz="1000" b="1" i="0" u="none" strike="noStrike" cap="none" normalizeH="0" baseline="0" dirty="0">
                  <a:ln>
                    <a:noFill/>
                  </a:ln>
                  <a:solidFill>
                    <a:schemeClr val="tx1"/>
                  </a:solidFill>
                  <a:effectLst/>
                  <a:latin typeface="Calibri" pitchFamily="34" charset="0"/>
                  <a:cs typeface="Arial" pitchFamily="34" charset="0"/>
                </a:rPr>
                <a:t>ΕΛΛΗΝΙΚΗ ΔΗΜΟΚΡΑΤΙΑ</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ΥΠΟΥΡΓΕΙΟ ΠΑΙΔΕΙΑΣ,ΕΡΕΥΝΑΣ ΚΑΙ ΘΡΗΣΚΕΥΜΑΤΩΝ</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ΠΕΡ. Δ/ΝΣΗ Π. &amp; Δ. ΕΚΠ/ΣΗΣ ΑΤΤΙΚΗΣ</a:t>
              </a:r>
              <a:br>
                <a:rPr kumimoji="0" lang="el-GR"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ΔΙΕΥΘΥΝΣΗ ΠΡΩΤΟΒΑΘΜΙΑΣ ΕΚΠΑΙΔΕΥΣΗΣ Β΄ ΑΘΗΝΑΣ</a:t>
              </a:r>
              <a:endParaRPr kumimoji="0" lang="el-GR" sz="1000" b="0" i="0" u="none" strike="noStrike" cap="none" normalizeH="0" baseline="0" dirty="0">
                <a:ln>
                  <a:noFill/>
                </a:ln>
                <a:solidFill>
                  <a:schemeClr val="tx1"/>
                </a:solidFill>
                <a:effectLst/>
                <a:latin typeface="Arial" pitchFamily="34" charset="0"/>
                <a:cs typeface="Arial" pitchFamily="34" charset="0"/>
              </a:endParaRPr>
            </a:p>
          </p:txBody>
        </p:sp>
      </p:grpSp>
      <p:sp>
        <p:nvSpPr>
          <p:cNvPr id="23" name="Content Placeholder 2"/>
          <p:cNvSpPr>
            <a:spLocks noGrp="1"/>
          </p:cNvSpPr>
          <p:nvPr>
            <p:ph idx="1"/>
          </p:nvPr>
        </p:nvSpPr>
        <p:spPr>
          <a:xfrm>
            <a:off x="228600" y="2133600"/>
            <a:ext cx="8686800" cy="4525963"/>
          </a:xfrm>
        </p:spPr>
        <p:txBody>
          <a:bodyPr>
            <a:normAutofit/>
          </a:bodyPr>
          <a:lstStyle/>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endParaRPr lang="el-GR" sz="2400" dirty="0">
              <a:solidFill>
                <a:schemeClr val="accent1">
                  <a:lumMod val="50000"/>
                </a:schemeClr>
              </a:solidFill>
              <a:effectLst>
                <a:outerShdw blurRad="38100" dist="38100" dir="2700000" algn="tl">
                  <a:srgbClr val="000000">
                    <a:alpha val="43137"/>
                  </a:srgbClr>
                </a:outerShdw>
              </a:effectLst>
            </a:endParaRPr>
          </a:p>
          <a:p>
            <a:pPr fontAlgn="t"/>
            <a:endParaRPr lang="el-GR" sz="2400" dirty="0">
              <a:latin typeface="Calibri" pitchFamily="34" charset="0"/>
              <a:cs typeface="Calibri" pitchFamily="34" charset="0"/>
            </a:endParaRPr>
          </a:p>
          <a:p>
            <a:endParaRPr lang="el-GR" sz="2400" dirty="0">
              <a:latin typeface="Calibri" pitchFamily="34" charset="0"/>
              <a:cs typeface="Calibri" pitchFamily="34" charset="0"/>
            </a:endParaRPr>
          </a:p>
        </p:txBody>
      </p:sp>
      <p:sp>
        <p:nvSpPr>
          <p:cNvPr id="8" name="Content Placeholder 2"/>
          <p:cNvSpPr txBox="1">
            <a:spLocks/>
          </p:cNvSpPr>
          <p:nvPr/>
        </p:nvSpPr>
        <p:spPr>
          <a:xfrm>
            <a:off x="381000" y="2286000"/>
            <a:ext cx="8686800" cy="4525963"/>
          </a:xfrm>
          <a:prstGeom prst="rect">
            <a:avLst/>
          </a:prstGeom>
        </p:spPr>
        <p:txBody>
          <a:bodyPr>
            <a:normAutofit/>
          </a:bodyPr>
          <a:lstStyle/>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dirty="0">
              <a:ln>
                <a:noFill/>
              </a:ln>
              <a:solidFill>
                <a:schemeClr val="tx1"/>
              </a:solidFill>
              <a:effectLst/>
              <a:uLnTx/>
              <a:uFillTx/>
              <a:latin typeface="Calibri" pitchFamily="34" charset="0"/>
              <a:ea typeface="+mn-ea"/>
              <a:cs typeface="Calibri" pitchFamily="34" charset="0"/>
            </a:endParaRPr>
          </a:p>
        </p:txBody>
      </p:sp>
      <p:sp>
        <p:nvSpPr>
          <p:cNvPr id="9" name="Content Placeholder 2"/>
          <p:cNvSpPr txBox="1">
            <a:spLocks/>
          </p:cNvSpPr>
          <p:nvPr/>
        </p:nvSpPr>
        <p:spPr>
          <a:xfrm>
            <a:off x="533400" y="2438400"/>
            <a:ext cx="8686800" cy="4525963"/>
          </a:xfrm>
          <a:prstGeom prst="rect">
            <a:avLst/>
          </a:prstGeom>
        </p:spPr>
        <p:txBody>
          <a:bodyPr>
            <a:normAutofit/>
          </a:bodyPr>
          <a:lstStyle/>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dirty="0">
              <a:ln>
                <a:noFill/>
              </a:ln>
              <a:solidFill>
                <a:schemeClr val="tx1"/>
              </a:solidFill>
              <a:effectLst/>
              <a:uLnTx/>
              <a:uFillTx/>
              <a:latin typeface="Calibri" pitchFamily="34" charset="0"/>
              <a:ea typeface="+mn-ea"/>
              <a:cs typeface="Calibri" pitchFamily="34" charset="0"/>
            </a:endParaRPr>
          </a:p>
        </p:txBody>
      </p:sp>
      <p:sp>
        <p:nvSpPr>
          <p:cNvPr id="5" name="Content Placeholder 2">
            <a:extLst>
              <a:ext uri="{FF2B5EF4-FFF2-40B4-BE49-F238E27FC236}">
                <a16:creationId xmlns:a16="http://schemas.microsoft.com/office/drawing/2014/main" id="{1AE7C408-C71C-4DFF-5060-C339E75BCE6F}"/>
              </a:ext>
            </a:extLst>
          </p:cNvPr>
          <p:cNvSpPr txBox="1">
            <a:spLocks/>
          </p:cNvSpPr>
          <p:nvPr/>
        </p:nvSpPr>
        <p:spPr>
          <a:xfrm>
            <a:off x="899592" y="2044407"/>
            <a:ext cx="8382000" cy="4525963"/>
          </a:xfrm>
          <a:prstGeom prst="rect">
            <a:avLst/>
          </a:prstGeom>
        </p:spPr>
        <p:txBody>
          <a:bodyPr>
            <a:normAutofit fontScale="77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lvl="1">
              <a:buFont typeface="Verdana"/>
              <a:buNone/>
            </a:pPr>
            <a:endParaRPr lang="en-US" dirty="0">
              <a:solidFill>
                <a:schemeClr val="bg1"/>
              </a:solidFill>
              <a:latin typeface="Calibri" pitchFamily="34" charset="0"/>
              <a:cs typeface="Calibri" pitchFamily="34" charset="0"/>
            </a:endParaRPr>
          </a:p>
          <a:p>
            <a:r>
              <a:rPr lang="el-GR" sz="2800" dirty="0">
                <a:latin typeface="Calibri" pitchFamily="34" charset="0"/>
                <a:cs typeface="Calibri" pitchFamily="34" charset="0"/>
              </a:rPr>
              <a:t>Αρχικά, έκανε εντύπωση στους μαθητές μας ότι παρόμοια προβλήματα με την υπερβολική χρήση της τεχνολογίας υπάρχουν και σε άλλες χώρες.</a:t>
            </a:r>
          </a:p>
          <a:p>
            <a:r>
              <a:rPr lang="el-GR" sz="2800" dirty="0">
                <a:latin typeface="Calibri" pitchFamily="34" charset="0"/>
                <a:cs typeface="Calibri" pitchFamily="34" charset="0"/>
              </a:rPr>
              <a:t>Στην αρχή του προγράμματος, όπως και στο τέλος, δόθηκε ερωτηματολόγιο σχετικά με τις στάσεις ζωής στους μαθητές. Στο τελικό ερωτηματολόγιο, οι μαθητές απ’ όλες τις χώρες απάντησαν ότι νιώθουν </a:t>
            </a:r>
            <a:r>
              <a:rPr lang="el-GR" sz="2800">
                <a:latin typeface="Calibri" pitchFamily="34" charset="0"/>
                <a:cs typeface="Calibri" pitchFamily="34" charset="0"/>
              </a:rPr>
              <a:t>ότι πλέον δεν </a:t>
            </a:r>
            <a:r>
              <a:rPr lang="el-GR" sz="2800" dirty="0">
                <a:latin typeface="Calibri" pitchFamily="34" charset="0"/>
                <a:cs typeface="Calibri" pitchFamily="34" charset="0"/>
              </a:rPr>
              <a:t>έχουν τόσο ανάγκη τις ψηφιακές εφαρμογές</a:t>
            </a:r>
          </a:p>
          <a:p>
            <a:r>
              <a:rPr lang="el-GR" sz="2800" dirty="0">
                <a:latin typeface="Calibri" pitchFamily="34" charset="0"/>
                <a:cs typeface="Calibri" pitchFamily="34" charset="0"/>
              </a:rPr>
              <a:t>Από συζητήσεις με τους μαθητές της τάξης, φάνηκε ότι εκτίμησαν δραστηριότητες του πραγματικού κόσμου πολύ περισσότερο από πριν (όπως να διαβάζουν ένα ποίημα, να παίζουν ένα επιτραπέζιο παιχνίδι με τους συμμαθητές, να τραγουδούν όλοι μαζί) και είπαν ότι το προτιμούν από τα ψηφιακά παιχνίδια</a:t>
            </a:r>
            <a:endParaRPr lang="en-US" dirty="0">
              <a:solidFill>
                <a:schemeClr val="bg1"/>
              </a:solidFill>
            </a:endParaRP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447800"/>
            <a:ext cx="5334000" cy="838200"/>
          </a:xfrm>
        </p:spPr>
        <p:txBody>
          <a:bodyPr>
            <a:normAutofit/>
          </a:bodyPr>
          <a:lstStyle/>
          <a:p>
            <a:r>
              <a:rPr lang="el-GR" sz="3200" b="1" dirty="0">
                <a:solidFill>
                  <a:schemeClr val="tx1"/>
                </a:solidFill>
                <a:latin typeface="Calibri" pitchFamily="34" charset="0"/>
                <a:cs typeface="Calibri" pitchFamily="34" charset="0"/>
              </a:rPr>
              <a:t>Στοιχεία εκπαιδευτικών</a:t>
            </a:r>
          </a:p>
        </p:txBody>
      </p:sp>
      <p:sp>
        <p:nvSpPr>
          <p:cNvPr id="3" name="Content Placeholder 2"/>
          <p:cNvSpPr>
            <a:spLocks noGrp="1"/>
          </p:cNvSpPr>
          <p:nvPr>
            <p:ph idx="1"/>
          </p:nvPr>
        </p:nvSpPr>
        <p:spPr>
          <a:xfrm>
            <a:off x="533400" y="1828800"/>
            <a:ext cx="8382000" cy="4525963"/>
          </a:xfrm>
        </p:spPr>
        <p:txBody>
          <a:bodyPr/>
          <a:lstStyle/>
          <a:p>
            <a:pPr lvl="1">
              <a:buNone/>
            </a:pPr>
            <a:endParaRPr lang="en-US" dirty="0">
              <a:solidFill>
                <a:schemeClr val="bg1"/>
              </a:solidFill>
              <a:latin typeface="Calibri" pitchFamily="34" charset="0"/>
              <a:cs typeface="Calibri" pitchFamily="34" charset="0"/>
            </a:endParaRPr>
          </a:p>
          <a:p>
            <a:r>
              <a:rPr lang="el-GR" sz="2800" dirty="0">
                <a:latin typeface="Calibri" pitchFamily="34" charset="0"/>
                <a:cs typeface="Calibri" pitchFamily="34" charset="0"/>
              </a:rPr>
              <a:t>Ονοματεπώνυμο και κλάδος συμμετεχόντων εκπαιδευτικών στο πρόγραμμα</a:t>
            </a:r>
          </a:p>
          <a:p>
            <a:r>
              <a:rPr lang="el-GR" sz="2800" dirty="0">
                <a:latin typeface="Calibri" pitchFamily="34" charset="0"/>
                <a:cs typeface="Calibri" pitchFamily="34" charset="0"/>
              </a:rPr>
              <a:t>Συντονιστής: Φασουλάκη Μαρία, ΠΕ06</a:t>
            </a:r>
          </a:p>
          <a:p>
            <a:r>
              <a:rPr lang="el-GR" sz="2800" dirty="0">
                <a:latin typeface="Calibri" pitchFamily="34" charset="0"/>
                <a:cs typeface="Calibri" pitchFamily="34" charset="0"/>
              </a:rPr>
              <a:t>Εκπαιδευτικοί:</a:t>
            </a:r>
          </a:p>
          <a:p>
            <a:r>
              <a:rPr lang="el-GR" sz="2800" dirty="0">
                <a:latin typeface="Calibri" pitchFamily="34" charset="0"/>
                <a:cs typeface="Calibri" pitchFamily="34" charset="0"/>
              </a:rPr>
              <a:t>1. Φίλης Βλάσιος, ΠΕ86</a:t>
            </a:r>
          </a:p>
          <a:p>
            <a:r>
              <a:rPr lang="el-GR" sz="2800" dirty="0">
                <a:latin typeface="Calibri" pitchFamily="34" charset="0"/>
                <a:cs typeface="Calibri" pitchFamily="34" charset="0"/>
              </a:rPr>
              <a:t>2. </a:t>
            </a:r>
            <a:r>
              <a:rPr lang="el-GR" sz="2800" dirty="0" err="1">
                <a:latin typeface="Calibri" pitchFamily="34" charset="0"/>
                <a:cs typeface="Calibri" pitchFamily="34" charset="0"/>
              </a:rPr>
              <a:t>Σπανοδήμου</a:t>
            </a:r>
            <a:r>
              <a:rPr lang="el-GR" sz="2800" dirty="0">
                <a:latin typeface="Calibri" pitchFamily="34" charset="0"/>
                <a:cs typeface="Calibri" pitchFamily="34" charset="0"/>
              </a:rPr>
              <a:t> Βασιλική, ΠΕ79.01</a:t>
            </a:r>
            <a:endParaRPr lang="en-US" dirty="0">
              <a:solidFill>
                <a:schemeClr val="bg1"/>
              </a:solidFill>
            </a:endParaRPr>
          </a:p>
          <a:p>
            <a:endParaRPr lang="el-GR" dirty="0"/>
          </a:p>
        </p:txBody>
      </p:sp>
      <p:grpSp>
        <p:nvGrpSpPr>
          <p:cNvPr id="18" name="Group 14"/>
          <p:cNvGrpSpPr/>
          <p:nvPr/>
        </p:nvGrpSpPr>
        <p:grpSpPr>
          <a:xfrm>
            <a:off x="2824138" y="142852"/>
            <a:ext cx="3390900" cy="1060450"/>
            <a:chOff x="2819400" y="152400"/>
            <a:chExt cx="3390900" cy="1060450"/>
          </a:xfrm>
        </p:grpSpPr>
        <p:pic>
          <p:nvPicPr>
            <p:cNvPr id="21" name="Picture 2" descr="ED"/>
            <p:cNvPicPr>
              <a:picLocks noChangeAspect="1" noChangeArrowheads="1"/>
            </p:cNvPicPr>
            <p:nvPr/>
          </p:nvPicPr>
          <p:blipFill>
            <a:blip r:embed="rId2" cstate="print"/>
            <a:srcRect/>
            <a:stretch>
              <a:fillRect/>
            </a:stretch>
          </p:blipFill>
          <p:spPr bwMode="auto">
            <a:xfrm>
              <a:off x="4343400" y="152400"/>
              <a:ext cx="409575" cy="409575"/>
            </a:xfrm>
            <a:prstGeom prst="rect">
              <a:avLst/>
            </a:prstGeom>
            <a:noFill/>
            <a:ln w="9525">
              <a:noFill/>
              <a:miter lim="800000"/>
              <a:headEnd/>
              <a:tailEnd/>
            </a:ln>
          </p:spPr>
        </p:pic>
        <p:sp>
          <p:nvSpPr>
            <p:cNvPr id="22" name="Text Box 3"/>
            <p:cNvSpPr txBox="1">
              <a:spLocks noChangeArrowheads="1"/>
            </p:cNvSpPr>
            <p:nvPr/>
          </p:nvSpPr>
          <p:spPr bwMode="auto">
            <a:xfrm>
              <a:off x="2819400" y="533400"/>
              <a:ext cx="3390900" cy="679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l-GR" sz="1000" b="1" i="0" u="none" strike="noStrike" cap="none" normalizeH="0" baseline="0" dirty="0">
                  <a:ln>
                    <a:noFill/>
                  </a:ln>
                  <a:solidFill>
                    <a:schemeClr val="tx1"/>
                  </a:solidFill>
                  <a:effectLst/>
                  <a:latin typeface="Calibri" pitchFamily="34" charset="0"/>
                  <a:cs typeface="Arial" pitchFamily="34" charset="0"/>
                </a:rPr>
                <a:t>ΕΛΛΗΝΙΚΗ ΔΗΜΟΚΡΑΤΙΑ</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ΥΠΟΥΡΓΕΙΟ ΠΑΙΔΕΙΑΣ,ΕΡΕΥΝΑΣ ΚΑΙ ΘΡΗΣΚΕΥΜΑΤΩΝ</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ΠΕΡ. Δ/ΝΣΗ Π. &amp; Δ. ΕΚΠ/ΣΗΣ ΑΤΤΙΚΗΣ</a:t>
              </a:r>
              <a:br>
                <a:rPr kumimoji="0" lang="el-GR"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ΔΙΕΥΘΥΝΣΗ ΠΡΩΤΟΒΑΘΜΙΑΣ ΕΚΠΑΙΔΕΥΣΗΣ Β΄ ΑΘΗΝΑΣ</a:t>
              </a:r>
              <a:endParaRPr kumimoji="0" lang="el-GR" sz="1000" b="0" i="0" u="none" strike="noStrike" cap="none" normalizeH="0" baseline="0" dirty="0">
                <a:ln>
                  <a:noFill/>
                </a:ln>
                <a:solidFill>
                  <a:schemeClr val="tx1"/>
                </a:solidFill>
                <a:effectLst/>
                <a:latin typeface="Arial" pitchFamily="34" charset="0"/>
                <a:cs typeface="Arial" pitchFamily="34" charset="0"/>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0"/>
            <a:ext cx="7772400" cy="838200"/>
          </a:xfrm>
        </p:spPr>
        <p:txBody>
          <a:bodyPr>
            <a:noAutofit/>
          </a:bodyPr>
          <a:lstStyle/>
          <a:p>
            <a:r>
              <a:rPr lang="el-GR" sz="3000" b="1" dirty="0">
                <a:solidFill>
                  <a:schemeClr val="tx1"/>
                </a:solidFill>
                <a:latin typeface="Calibri" pitchFamily="34" charset="0"/>
                <a:cs typeface="Calibri" pitchFamily="34" charset="0"/>
              </a:rPr>
              <a:t>Κριτήρια επιλογής του θέματος</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grpSp>
        <p:nvGrpSpPr>
          <p:cNvPr id="3" name="Group 14"/>
          <p:cNvGrpSpPr/>
          <p:nvPr/>
        </p:nvGrpSpPr>
        <p:grpSpPr>
          <a:xfrm>
            <a:off x="2819400" y="152400"/>
            <a:ext cx="3390900" cy="1060450"/>
            <a:chOff x="2819400" y="152400"/>
            <a:chExt cx="3390900" cy="1060450"/>
          </a:xfrm>
        </p:grpSpPr>
        <p:pic>
          <p:nvPicPr>
            <p:cNvPr id="21" name="Picture 2" descr="ED"/>
            <p:cNvPicPr>
              <a:picLocks noChangeAspect="1" noChangeArrowheads="1"/>
            </p:cNvPicPr>
            <p:nvPr/>
          </p:nvPicPr>
          <p:blipFill>
            <a:blip r:embed="rId2" cstate="print"/>
            <a:srcRect/>
            <a:stretch>
              <a:fillRect/>
            </a:stretch>
          </p:blipFill>
          <p:spPr bwMode="auto">
            <a:xfrm>
              <a:off x="4343400" y="152400"/>
              <a:ext cx="409575" cy="409575"/>
            </a:xfrm>
            <a:prstGeom prst="rect">
              <a:avLst/>
            </a:prstGeom>
            <a:noFill/>
            <a:ln w="9525">
              <a:noFill/>
              <a:miter lim="800000"/>
              <a:headEnd/>
              <a:tailEnd/>
            </a:ln>
          </p:spPr>
        </p:pic>
        <p:sp>
          <p:nvSpPr>
            <p:cNvPr id="22" name="Text Box 3"/>
            <p:cNvSpPr txBox="1">
              <a:spLocks noChangeArrowheads="1"/>
            </p:cNvSpPr>
            <p:nvPr/>
          </p:nvSpPr>
          <p:spPr bwMode="auto">
            <a:xfrm>
              <a:off x="2819400" y="533400"/>
              <a:ext cx="3390900" cy="679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l-GR" sz="1000" b="1" i="0" u="none" strike="noStrike" cap="none" normalizeH="0" baseline="0" dirty="0">
                  <a:ln>
                    <a:noFill/>
                  </a:ln>
                  <a:solidFill>
                    <a:schemeClr val="tx1"/>
                  </a:solidFill>
                  <a:effectLst/>
                  <a:latin typeface="Calibri" pitchFamily="34" charset="0"/>
                  <a:cs typeface="Arial" pitchFamily="34" charset="0"/>
                </a:rPr>
                <a:t>ΕΛΛΗΝΙΚΗ ΔΗΜΟΚΡΑΤΙΑ</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ΥΠΟΥΡΓΕΙΟ ΠΑΙΔΕΙΑΣ,ΕΡΕΥΝΑΣ ΚΑΙ ΘΡΗΣΚΕΥΜΑΤΩΝ</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ΠΕΡ. Δ/ΝΣΗ Π. &amp; Δ. ΕΚΠ/ΣΗΣ ΑΤΤΙΚΗΣ</a:t>
              </a:r>
              <a:br>
                <a:rPr kumimoji="0" lang="el-GR"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ΔΙΕΥΘΥΝΣΗ ΠΡΩΤΟΒΑΘΜΙΑΣ ΕΚΠΑΙΔΕΥΣΗΣ Β΄ ΑΘΗΝΑΣ</a:t>
              </a:r>
              <a:endParaRPr kumimoji="0" lang="el-GR" sz="1000" b="0" i="0" u="none" strike="noStrike" cap="none" normalizeH="0" baseline="0" dirty="0">
                <a:ln>
                  <a:noFill/>
                </a:ln>
                <a:solidFill>
                  <a:schemeClr val="tx1"/>
                </a:solidFill>
                <a:effectLst/>
                <a:latin typeface="Arial" pitchFamily="34" charset="0"/>
                <a:cs typeface="Arial" pitchFamily="34" charset="0"/>
              </a:endParaRPr>
            </a:p>
          </p:txBody>
        </p:sp>
      </p:grpSp>
      <p:sp>
        <p:nvSpPr>
          <p:cNvPr id="23" name="Content Placeholder 2"/>
          <p:cNvSpPr>
            <a:spLocks noGrp="1"/>
          </p:cNvSpPr>
          <p:nvPr>
            <p:ph idx="1"/>
          </p:nvPr>
        </p:nvSpPr>
        <p:spPr>
          <a:xfrm>
            <a:off x="228600" y="2133600"/>
            <a:ext cx="8686800" cy="4525963"/>
          </a:xfrm>
        </p:spPr>
        <p:txBody>
          <a:bodyPr>
            <a:normAutofit/>
          </a:bodyPr>
          <a:lstStyle/>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endParaRPr lang="el-GR" sz="2400" dirty="0">
              <a:latin typeface="Calibri" pitchFamily="34" charset="0"/>
              <a:cs typeface="Calibri" pitchFamily="34" charset="0"/>
            </a:endParaRPr>
          </a:p>
        </p:txBody>
      </p:sp>
      <p:sp>
        <p:nvSpPr>
          <p:cNvPr id="6" name="Content Placeholder 2">
            <a:extLst>
              <a:ext uri="{FF2B5EF4-FFF2-40B4-BE49-F238E27FC236}">
                <a16:creationId xmlns:a16="http://schemas.microsoft.com/office/drawing/2014/main" id="{10CF6734-20AB-FB1A-E90D-A20FEF3FCD5D}"/>
              </a:ext>
            </a:extLst>
          </p:cNvPr>
          <p:cNvSpPr txBox="1">
            <a:spLocks/>
          </p:cNvSpPr>
          <p:nvPr/>
        </p:nvSpPr>
        <p:spPr>
          <a:xfrm>
            <a:off x="533400" y="1828800"/>
            <a:ext cx="8382000" cy="4525963"/>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lvl="1">
              <a:buFont typeface="Verdana"/>
              <a:buNone/>
            </a:pPr>
            <a:endParaRPr lang="en-US" dirty="0">
              <a:solidFill>
                <a:schemeClr val="bg1"/>
              </a:solidFill>
              <a:latin typeface="Calibri" pitchFamily="34" charset="0"/>
              <a:cs typeface="Calibri" pitchFamily="34" charset="0"/>
            </a:endParaRPr>
          </a:p>
          <a:p>
            <a:endParaRPr lang="el-GR" dirty="0"/>
          </a:p>
        </p:txBody>
      </p:sp>
      <p:sp>
        <p:nvSpPr>
          <p:cNvPr id="7" name="Content Placeholder 2">
            <a:extLst>
              <a:ext uri="{FF2B5EF4-FFF2-40B4-BE49-F238E27FC236}">
                <a16:creationId xmlns:a16="http://schemas.microsoft.com/office/drawing/2014/main" id="{A6F6A023-6370-113D-9285-ECAC120E0201}"/>
              </a:ext>
            </a:extLst>
          </p:cNvPr>
          <p:cNvSpPr txBox="1">
            <a:spLocks/>
          </p:cNvSpPr>
          <p:nvPr/>
        </p:nvSpPr>
        <p:spPr>
          <a:xfrm>
            <a:off x="685800" y="1981200"/>
            <a:ext cx="8382000" cy="4525963"/>
          </a:xfrm>
          <a:prstGeom prst="rect">
            <a:avLst/>
          </a:prstGeom>
        </p:spPr>
        <p:txBody>
          <a:bodyPr>
            <a:normAutofit fontScale="925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lvl="1" algn="just">
              <a:buFont typeface="Verdana"/>
              <a:buNone/>
            </a:pPr>
            <a:endParaRPr lang="en-US" dirty="0">
              <a:solidFill>
                <a:schemeClr val="bg1"/>
              </a:solidFill>
              <a:latin typeface="Calibri" pitchFamily="34" charset="0"/>
              <a:cs typeface="Calibri" pitchFamily="34" charset="0"/>
            </a:endParaRPr>
          </a:p>
          <a:p>
            <a:pPr algn="just"/>
            <a:r>
              <a:rPr lang="el-GR" sz="2800" dirty="0">
                <a:latin typeface="Calibri" pitchFamily="34" charset="0"/>
                <a:cs typeface="Calibri" pitchFamily="34" charset="0"/>
              </a:rPr>
              <a:t>Η τεχνολογία παίζει ένα σημαντικό ρόλο στη ζωή μας. Ωστόσο, ο υπερβολικός χρόνος μπροστά στην οθόνη  αποτελεί ένα σημαντικό ζήτημα, ειδικά για τα παιδιά στην μετά -COVID εποχή. </a:t>
            </a:r>
          </a:p>
          <a:p>
            <a:pPr algn="just"/>
            <a:r>
              <a:rPr lang="el-GR" sz="2800" dirty="0">
                <a:latin typeface="Calibri" pitchFamily="34" charset="0"/>
                <a:cs typeface="Calibri" pitchFamily="34" charset="0"/>
              </a:rPr>
              <a:t>Η ψηφιακή ευημερία (</a:t>
            </a:r>
            <a:r>
              <a:rPr lang="en-US" sz="2800" dirty="0">
                <a:latin typeface="Calibri" pitchFamily="34" charset="0"/>
                <a:cs typeface="Calibri" pitchFamily="34" charset="0"/>
              </a:rPr>
              <a:t>digital wellbeing)</a:t>
            </a:r>
            <a:r>
              <a:rPr lang="el-GR" sz="2800" dirty="0">
                <a:latin typeface="Calibri" pitchFamily="34" charset="0"/>
                <a:cs typeface="Calibri" pitchFamily="34" charset="0"/>
              </a:rPr>
              <a:t> ως στάση ζωής</a:t>
            </a:r>
            <a:r>
              <a:rPr lang="en-US" sz="2800" dirty="0">
                <a:latin typeface="Calibri" pitchFamily="34" charset="0"/>
                <a:cs typeface="Calibri" pitchFamily="34" charset="0"/>
              </a:rPr>
              <a:t>, </a:t>
            </a:r>
            <a:r>
              <a:rPr lang="el-GR" sz="2800" dirty="0">
                <a:latin typeface="Calibri" pitchFamily="34" charset="0"/>
                <a:cs typeface="Calibri" pitchFamily="34" charset="0"/>
              </a:rPr>
              <a:t>αφορά την ισορροπημένη χρήση της τεχνολογίας, ώστε εν τέλει το άτομο να ακολουθεί ένα αρμονικό τρόπο διαβίωσης </a:t>
            </a:r>
          </a:p>
          <a:p>
            <a:pPr algn="just"/>
            <a:r>
              <a:rPr lang="el-GR" sz="2800" dirty="0">
                <a:latin typeface="Calibri" pitchFamily="34" charset="0"/>
                <a:cs typeface="Calibri" pitchFamily="34" charset="0"/>
              </a:rPr>
              <a:t>Ειδικά τα παιδιά, είναι ωφέλιμο να έρθουν σε επαφή και να γνωρίσουν ενασχολήσεις που δεν αφορούν αποκλειστικά σε ηλεκτρονικές εφαρμογές, με τρόπους πιο βιωματικούς και συμμετοχικούς, απ’ ότι οι νουθεσίες.</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0"/>
            <a:ext cx="7772400" cy="838200"/>
          </a:xfrm>
        </p:spPr>
        <p:txBody>
          <a:bodyPr>
            <a:noAutofit/>
          </a:bodyPr>
          <a:lstStyle/>
          <a:p>
            <a:r>
              <a:rPr lang="el-GR" sz="3000" b="1" dirty="0">
                <a:solidFill>
                  <a:schemeClr val="tx1"/>
                </a:solidFill>
                <a:latin typeface="Calibri" pitchFamily="34" charset="0"/>
                <a:cs typeface="Calibri" pitchFamily="34" charset="0"/>
              </a:rPr>
              <a:t>Σκοπός - στόχοι</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grpSp>
        <p:nvGrpSpPr>
          <p:cNvPr id="3" name="Group 14"/>
          <p:cNvGrpSpPr/>
          <p:nvPr/>
        </p:nvGrpSpPr>
        <p:grpSpPr>
          <a:xfrm>
            <a:off x="2819400" y="152400"/>
            <a:ext cx="3390900" cy="1060450"/>
            <a:chOff x="2819400" y="152400"/>
            <a:chExt cx="3390900" cy="1060450"/>
          </a:xfrm>
        </p:grpSpPr>
        <p:pic>
          <p:nvPicPr>
            <p:cNvPr id="21" name="Picture 2" descr="ED"/>
            <p:cNvPicPr>
              <a:picLocks noChangeAspect="1" noChangeArrowheads="1"/>
            </p:cNvPicPr>
            <p:nvPr/>
          </p:nvPicPr>
          <p:blipFill>
            <a:blip r:embed="rId2" cstate="print"/>
            <a:srcRect/>
            <a:stretch>
              <a:fillRect/>
            </a:stretch>
          </p:blipFill>
          <p:spPr bwMode="auto">
            <a:xfrm>
              <a:off x="4343400" y="152400"/>
              <a:ext cx="409575" cy="409575"/>
            </a:xfrm>
            <a:prstGeom prst="rect">
              <a:avLst/>
            </a:prstGeom>
            <a:noFill/>
            <a:ln w="9525">
              <a:noFill/>
              <a:miter lim="800000"/>
              <a:headEnd/>
              <a:tailEnd/>
            </a:ln>
          </p:spPr>
        </p:pic>
        <p:sp>
          <p:nvSpPr>
            <p:cNvPr id="22" name="Text Box 3"/>
            <p:cNvSpPr txBox="1">
              <a:spLocks noChangeArrowheads="1"/>
            </p:cNvSpPr>
            <p:nvPr/>
          </p:nvSpPr>
          <p:spPr bwMode="auto">
            <a:xfrm>
              <a:off x="2819400" y="533400"/>
              <a:ext cx="3390900" cy="679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l-GR" sz="1000" b="1" i="0" u="none" strike="noStrike" cap="none" normalizeH="0" baseline="0" dirty="0">
                  <a:ln>
                    <a:noFill/>
                  </a:ln>
                  <a:solidFill>
                    <a:schemeClr val="tx1"/>
                  </a:solidFill>
                  <a:effectLst/>
                  <a:latin typeface="Calibri" pitchFamily="34" charset="0"/>
                  <a:cs typeface="Arial" pitchFamily="34" charset="0"/>
                </a:rPr>
                <a:t>ΕΛΛΗΝΙΚΗ ΔΗΜΟΚΡΑΤΙΑ</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ΥΠΟΥΡΓΕΙΟ ΠΑΙΔΕΙΑΣ,ΕΡΕΥΝΑΣ ΚΑΙ ΘΡΗΣΚΕΥΜΑΤΩΝ</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ΠΕΡ. Δ/ΝΣΗ Π. &amp; Δ. ΕΚΠ/ΣΗΣ ΑΤΤΙΚΗΣ</a:t>
              </a:r>
              <a:br>
                <a:rPr kumimoji="0" lang="el-GR"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ΔΙΕΥΘΥΝΣΗ ΠΡΩΤΟΒΑΘΜΙΑΣ ΕΚΠΑΙΔΕΥΣΗΣ Β΄ ΑΘΗΝΑΣ</a:t>
              </a:r>
              <a:endParaRPr kumimoji="0" lang="el-GR" sz="1000" b="0" i="0" u="none" strike="noStrike" cap="none" normalizeH="0" baseline="0" dirty="0">
                <a:ln>
                  <a:noFill/>
                </a:ln>
                <a:solidFill>
                  <a:schemeClr val="tx1"/>
                </a:solidFill>
                <a:effectLst/>
                <a:latin typeface="Arial" pitchFamily="34" charset="0"/>
                <a:cs typeface="Arial" pitchFamily="34" charset="0"/>
              </a:endParaRPr>
            </a:p>
          </p:txBody>
        </p:sp>
      </p:grpSp>
      <p:sp>
        <p:nvSpPr>
          <p:cNvPr id="23" name="Content Placeholder 2"/>
          <p:cNvSpPr>
            <a:spLocks noGrp="1"/>
          </p:cNvSpPr>
          <p:nvPr>
            <p:ph idx="1"/>
          </p:nvPr>
        </p:nvSpPr>
        <p:spPr>
          <a:xfrm>
            <a:off x="228600" y="2133600"/>
            <a:ext cx="8686800" cy="4525963"/>
          </a:xfrm>
        </p:spPr>
        <p:txBody>
          <a:bodyPr>
            <a:normAutofit/>
          </a:bodyPr>
          <a:lstStyle/>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endParaRPr lang="el-GR" sz="2400" dirty="0">
              <a:latin typeface="Calibri" pitchFamily="34" charset="0"/>
              <a:cs typeface="Calibri" pitchFamily="34" charset="0"/>
            </a:endParaRPr>
          </a:p>
        </p:txBody>
      </p:sp>
      <p:sp>
        <p:nvSpPr>
          <p:cNvPr id="5" name="Content Placeholder 2">
            <a:extLst>
              <a:ext uri="{FF2B5EF4-FFF2-40B4-BE49-F238E27FC236}">
                <a16:creationId xmlns:a16="http://schemas.microsoft.com/office/drawing/2014/main" id="{D3AA5B99-9118-8C5D-47A4-F2A08A1FCC80}"/>
              </a:ext>
            </a:extLst>
          </p:cNvPr>
          <p:cNvSpPr txBox="1">
            <a:spLocks/>
          </p:cNvSpPr>
          <p:nvPr/>
        </p:nvSpPr>
        <p:spPr>
          <a:xfrm>
            <a:off x="899592" y="2044407"/>
            <a:ext cx="8382000" cy="4525963"/>
          </a:xfrm>
          <a:prstGeom prst="rect">
            <a:avLst/>
          </a:prstGeom>
        </p:spPr>
        <p:txBody>
          <a:bodyPr>
            <a:normAutofit lnSpcReduction="1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lvl="1">
              <a:buFont typeface="Verdana"/>
              <a:buNone/>
            </a:pPr>
            <a:endParaRPr lang="en-US" dirty="0">
              <a:solidFill>
                <a:schemeClr val="bg1"/>
              </a:solidFill>
              <a:latin typeface="Calibri" pitchFamily="34" charset="0"/>
              <a:cs typeface="Calibri" pitchFamily="34" charset="0"/>
            </a:endParaRPr>
          </a:p>
          <a:p>
            <a:r>
              <a:rPr lang="el-GR" sz="2800" dirty="0">
                <a:latin typeface="Calibri" pitchFamily="34" charset="0"/>
                <a:cs typeface="Calibri" pitchFamily="34" charset="0"/>
              </a:rPr>
              <a:t>να συνειδητοποιήσουν οι μαθητές τις συνέπειες της υπερβολικής ενασχόλησης με την ψηφιακή τεχνολογία  σε κοινωνικό, ψυχολογικό και σωματικό επίπεδο</a:t>
            </a:r>
          </a:p>
          <a:p>
            <a:r>
              <a:rPr lang="el-GR" sz="2800" dirty="0">
                <a:latin typeface="Calibri" pitchFamily="34" charset="0"/>
                <a:cs typeface="Calibri" pitchFamily="34" charset="0"/>
              </a:rPr>
              <a:t>να αναγνωρίσουν τη σημασία των υγειών συμπεριφορών εντός και εκτός διαδικτύου </a:t>
            </a:r>
          </a:p>
          <a:p>
            <a:r>
              <a:rPr lang="el-GR" sz="2800" dirty="0">
                <a:latin typeface="Calibri" pitchFamily="34" charset="0"/>
                <a:cs typeface="Calibri" pitchFamily="34" charset="0"/>
              </a:rPr>
              <a:t>να προτείνουν και να σχεδιάσουν δραστηριότητες που διατηρούν μια υγιή ισορροπία μεταξύ της χρήσης ψηφιακών μέσων και πραγματικής ζωής.</a:t>
            </a:r>
            <a:endParaRPr lang="en-US" dirty="0">
              <a:solidFill>
                <a:schemeClr val="bg1"/>
              </a:solidFill>
            </a:endParaRP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1190025"/>
            <a:ext cx="7772400" cy="838200"/>
          </a:xfrm>
        </p:spPr>
        <p:txBody>
          <a:bodyPr>
            <a:noAutofit/>
          </a:bodyPr>
          <a:lstStyle/>
          <a:p>
            <a:r>
              <a:rPr lang="el-GR" sz="3000" b="1" dirty="0">
                <a:solidFill>
                  <a:schemeClr val="tx1"/>
                </a:solidFill>
                <a:latin typeface="Calibri" pitchFamily="34" charset="0"/>
                <a:cs typeface="Calibri" pitchFamily="34" charset="0"/>
              </a:rPr>
              <a:t>Σύνδεση με τα προγράμματα σπουδών</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grpSp>
        <p:nvGrpSpPr>
          <p:cNvPr id="18" name="Group 14"/>
          <p:cNvGrpSpPr/>
          <p:nvPr/>
        </p:nvGrpSpPr>
        <p:grpSpPr>
          <a:xfrm>
            <a:off x="2819400" y="152400"/>
            <a:ext cx="3390900" cy="1060450"/>
            <a:chOff x="2819400" y="152400"/>
            <a:chExt cx="3390900" cy="1060450"/>
          </a:xfrm>
        </p:grpSpPr>
        <p:pic>
          <p:nvPicPr>
            <p:cNvPr id="21" name="Picture 2" descr="ED"/>
            <p:cNvPicPr>
              <a:picLocks noChangeAspect="1" noChangeArrowheads="1"/>
            </p:cNvPicPr>
            <p:nvPr/>
          </p:nvPicPr>
          <p:blipFill>
            <a:blip r:embed="rId2" cstate="print"/>
            <a:srcRect/>
            <a:stretch>
              <a:fillRect/>
            </a:stretch>
          </p:blipFill>
          <p:spPr bwMode="auto">
            <a:xfrm>
              <a:off x="4343400" y="152400"/>
              <a:ext cx="409575" cy="409575"/>
            </a:xfrm>
            <a:prstGeom prst="rect">
              <a:avLst/>
            </a:prstGeom>
            <a:noFill/>
            <a:ln w="9525">
              <a:noFill/>
              <a:miter lim="800000"/>
              <a:headEnd/>
              <a:tailEnd/>
            </a:ln>
          </p:spPr>
        </p:pic>
        <p:sp>
          <p:nvSpPr>
            <p:cNvPr id="22" name="Text Box 3"/>
            <p:cNvSpPr txBox="1">
              <a:spLocks noChangeArrowheads="1"/>
            </p:cNvSpPr>
            <p:nvPr/>
          </p:nvSpPr>
          <p:spPr bwMode="auto">
            <a:xfrm>
              <a:off x="2819400" y="533400"/>
              <a:ext cx="3390900" cy="679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l-GR" sz="1000" b="1" i="0" u="none" strike="noStrike" cap="none" normalizeH="0" baseline="0" dirty="0">
                  <a:ln>
                    <a:noFill/>
                  </a:ln>
                  <a:solidFill>
                    <a:schemeClr val="tx1"/>
                  </a:solidFill>
                  <a:effectLst/>
                  <a:latin typeface="Calibri" pitchFamily="34" charset="0"/>
                  <a:cs typeface="Arial" pitchFamily="34" charset="0"/>
                </a:rPr>
                <a:t>ΕΛΛΗΝΙΚΗ ΔΗΜΟΚΡΑΤΙΑ</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ΥΠΟΥΡΓΕΙΟ ΠΑΙΔΕΙΑΣ,ΕΡΕΥΝΑΣ ΚΑΙ ΘΡΗΣΚΕΥΜΑΤΩΝ</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ΠΕΡ. Δ/ΝΣΗ Π. &amp; Δ. ΕΚΠ/ΣΗΣ ΑΤΤΙΚΗΣ</a:t>
              </a:r>
              <a:br>
                <a:rPr kumimoji="0" lang="el-GR"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ΔΙΕΥΘΥΝΣΗ ΠΡΩΤΟΒΑΘΜΙΑΣ ΕΚΠΑΙΔΕΥΣΗΣ Β΄ ΑΘΗΝΑΣ</a:t>
              </a:r>
              <a:endParaRPr kumimoji="0" lang="el-GR" sz="1000" b="0" i="0" u="none" strike="noStrike" cap="none" normalizeH="0" baseline="0" dirty="0">
                <a:ln>
                  <a:noFill/>
                </a:ln>
                <a:solidFill>
                  <a:schemeClr val="tx1"/>
                </a:solidFill>
                <a:effectLst/>
                <a:latin typeface="Arial" pitchFamily="34" charset="0"/>
                <a:cs typeface="Arial" pitchFamily="34" charset="0"/>
              </a:endParaRPr>
            </a:p>
          </p:txBody>
        </p:sp>
      </p:grpSp>
      <p:sp>
        <p:nvSpPr>
          <p:cNvPr id="23" name="Content Placeholder 2"/>
          <p:cNvSpPr>
            <a:spLocks noGrp="1"/>
          </p:cNvSpPr>
          <p:nvPr>
            <p:ph idx="1"/>
          </p:nvPr>
        </p:nvSpPr>
        <p:spPr>
          <a:xfrm>
            <a:off x="228600" y="2133600"/>
            <a:ext cx="8686800" cy="4525963"/>
          </a:xfrm>
        </p:spPr>
        <p:txBody>
          <a:bodyPr>
            <a:normAutofit/>
          </a:bodyPr>
          <a:lstStyle/>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endParaRPr lang="el-GR" sz="2400" dirty="0">
              <a:latin typeface="Calibri" pitchFamily="34" charset="0"/>
              <a:cs typeface="Calibri" pitchFamily="34" charset="0"/>
            </a:endParaRPr>
          </a:p>
        </p:txBody>
      </p:sp>
      <p:sp>
        <p:nvSpPr>
          <p:cNvPr id="3" name="Content Placeholder 2">
            <a:extLst>
              <a:ext uri="{FF2B5EF4-FFF2-40B4-BE49-F238E27FC236}">
                <a16:creationId xmlns:a16="http://schemas.microsoft.com/office/drawing/2014/main" id="{DA85E1CB-7822-C5FE-B984-179ADFFBD097}"/>
              </a:ext>
            </a:extLst>
          </p:cNvPr>
          <p:cNvSpPr txBox="1">
            <a:spLocks/>
          </p:cNvSpPr>
          <p:nvPr/>
        </p:nvSpPr>
        <p:spPr>
          <a:xfrm>
            <a:off x="899592" y="1882482"/>
            <a:ext cx="8382000" cy="4661193"/>
          </a:xfrm>
          <a:prstGeom prst="rect">
            <a:avLst/>
          </a:prstGeom>
        </p:spPr>
        <p:txBody>
          <a:bodyPr>
            <a:no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r>
              <a:rPr lang="el-GR" sz="2000" b="1" dirty="0">
                <a:latin typeface="Calibri" panose="020F0502020204030204" pitchFamily="34" charset="0"/>
                <a:ea typeface="Calibri" panose="020F0502020204030204" pitchFamily="34" charset="0"/>
                <a:cs typeface="Calibri" panose="020F0502020204030204" pitchFamily="34" charset="0"/>
              </a:rPr>
              <a:t>Αγγλικά</a:t>
            </a:r>
            <a:r>
              <a:rPr lang="el-GR" sz="2000" dirty="0">
                <a:latin typeface="Calibri" panose="020F0502020204030204" pitchFamily="34" charset="0"/>
                <a:ea typeface="Calibri" panose="020F0502020204030204" pitchFamily="34" charset="0"/>
                <a:cs typeface="Calibri" panose="020F0502020204030204" pitchFamily="34" charset="0"/>
              </a:rPr>
              <a:t>:</a:t>
            </a:r>
            <a:r>
              <a:rPr lang="en-US" sz="2000" dirty="0">
                <a:latin typeface="Calibri" panose="020F0502020204030204" pitchFamily="34" charset="0"/>
                <a:ea typeface="Calibri" panose="020F0502020204030204" pitchFamily="34" charset="0"/>
                <a:cs typeface="Calibri" panose="020F0502020204030204" pitchFamily="34" charset="0"/>
              </a:rPr>
              <a:t> </a:t>
            </a:r>
            <a:r>
              <a:rPr lang="el-GR" sz="2000" dirty="0">
                <a:latin typeface="Calibri" panose="020F0502020204030204" pitchFamily="34" charset="0"/>
                <a:ea typeface="Calibri" panose="020F0502020204030204" pitchFamily="34" charset="0"/>
                <a:cs typeface="Calibri" panose="020F0502020204030204" pitchFamily="34" charset="0"/>
              </a:rPr>
              <a:t>Επίπεδο γλωσσομάθειας Α1: να χρησιμοποιούν τον γραπτό και προφορικό λόγο για να παράγουν και να κατανοούν λεκτικές πράξεις που περιγράφουν συνήθειες, δραστηριότητες, την καθημερινότητα και τις ενασχολήσεις.</a:t>
            </a:r>
          </a:p>
          <a:p>
            <a:r>
              <a:rPr lang="el-GR" sz="2000" b="1" dirty="0">
                <a:latin typeface="Calibri" panose="020F0502020204030204" pitchFamily="34" charset="0"/>
                <a:ea typeface="Calibri" panose="020F0502020204030204" pitchFamily="34" charset="0"/>
                <a:cs typeface="Calibri" panose="020F0502020204030204" pitchFamily="34" charset="0"/>
              </a:rPr>
              <a:t>Μουσική</a:t>
            </a:r>
            <a:r>
              <a:rPr lang="el-GR" sz="2000" dirty="0">
                <a:latin typeface="Calibri" panose="020F0502020204030204" pitchFamily="34" charset="0"/>
                <a:ea typeface="Calibri" panose="020F0502020204030204" pitchFamily="34" charset="0"/>
                <a:cs typeface="Calibri" panose="020F0502020204030204" pitchFamily="34" charset="0"/>
              </a:rPr>
              <a:t>: Κοινωνική και συναισθηματική ανάπτυξη και η καλλιέργεια θετικών στάσεων απέναντι στην τέχνη της μουσικής.</a:t>
            </a:r>
            <a:endParaRPr lang="en-US" sz="2000" dirty="0">
              <a:latin typeface="Calibri" panose="020F0502020204030204" pitchFamily="34" charset="0"/>
              <a:ea typeface="Calibri" panose="020F0502020204030204" pitchFamily="34" charset="0"/>
              <a:cs typeface="Calibri" panose="020F0502020204030204" pitchFamily="34" charset="0"/>
            </a:endParaRPr>
          </a:p>
          <a:p>
            <a:r>
              <a:rPr lang="el-GR" sz="2000" b="1" dirty="0">
                <a:latin typeface="Calibri" panose="020F0502020204030204" pitchFamily="34" charset="0"/>
                <a:ea typeface="Calibri" panose="020F0502020204030204" pitchFamily="34" charset="0"/>
                <a:cs typeface="Calibri" panose="020F0502020204030204" pitchFamily="34" charset="0"/>
              </a:rPr>
              <a:t>Πληροφορική</a:t>
            </a:r>
            <a:r>
              <a:rPr lang="el-GR" sz="2000" dirty="0">
                <a:latin typeface="Calibri" panose="020F0502020204030204" pitchFamily="34" charset="0"/>
                <a:ea typeface="Calibri" panose="020F0502020204030204" pitchFamily="34" charset="0"/>
                <a:cs typeface="Calibri" panose="020F0502020204030204" pitchFamily="34" charset="0"/>
              </a:rPr>
              <a:t>: Ψηφιακός </a:t>
            </a:r>
            <a:r>
              <a:rPr lang="el-GR" sz="2000" dirty="0" err="1">
                <a:latin typeface="Calibri" panose="020F0502020204030204" pitchFamily="34" charset="0"/>
                <a:ea typeface="Calibri" panose="020F0502020204030204" pitchFamily="34" charset="0"/>
                <a:cs typeface="Calibri" panose="020F0502020204030204" pitchFamily="34" charset="0"/>
              </a:rPr>
              <a:t>γραμματισμός</a:t>
            </a:r>
            <a:r>
              <a:rPr lang="el-GR" sz="2000" dirty="0">
                <a:latin typeface="Calibri" panose="020F0502020204030204" pitchFamily="34" charset="0"/>
                <a:ea typeface="Calibri" panose="020F0502020204030204" pitchFamily="34" charset="0"/>
                <a:cs typeface="Calibri" panose="020F0502020204030204" pitchFamily="34" charset="0"/>
              </a:rPr>
              <a:t> (συνεργασία μέσω ψηφιακής πλατφόρμας, συμμετοχή σε σύγχρονες συναντήσεις, συμπλήρωση φορμών). Ψηφιακή </a:t>
            </a:r>
            <a:r>
              <a:rPr lang="el-GR" sz="2000" dirty="0" err="1">
                <a:latin typeface="Calibri" panose="020F0502020204030204" pitchFamily="34" charset="0"/>
                <a:ea typeface="Calibri" panose="020F0502020204030204" pitchFamily="34" charset="0"/>
                <a:cs typeface="Calibri" panose="020F0502020204030204" pitchFamily="34" charset="0"/>
              </a:rPr>
              <a:t>πολιτειότητα</a:t>
            </a:r>
            <a:r>
              <a:rPr lang="el-GR" sz="2000" dirty="0">
                <a:latin typeface="Calibri" panose="020F0502020204030204" pitchFamily="34" charset="0"/>
                <a:ea typeface="Calibri" panose="020F0502020204030204" pitchFamily="34" charset="0"/>
                <a:cs typeface="Calibri" panose="020F0502020204030204" pitchFamily="34" charset="0"/>
              </a:rPr>
              <a:t> (κανόνες συμπεριφοράς στο διαδίκτυο)</a:t>
            </a:r>
          </a:p>
          <a:p>
            <a:r>
              <a:rPr lang="el-GR" sz="2000" b="1" dirty="0">
                <a:latin typeface="Calibri" panose="020F0502020204030204" pitchFamily="34" charset="0"/>
                <a:ea typeface="Calibri" panose="020F0502020204030204" pitchFamily="34" charset="0"/>
                <a:cs typeface="Calibri" panose="020F0502020204030204" pitchFamily="34" charset="0"/>
              </a:rPr>
              <a:t>Νεοελληνική Γλώσσα</a:t>
            </a:r>
            <a:r>
              <a:rPr lang="el-GR" sz="2000" dirty="0">
                <a:latin typeface="Calibri" panose="020F0502020204030204" pitchFamily="34" charset="0"/>
                <a:ea typeface="Calibri" panose="020F0502020204030204" pitchFamily="34" charset="0"/>
                <a:cs typeface="Calibri" panose="020F0502020204030204" pitchFamily="34" charset="0"/>
              </a:rPr>
              <a:t>: Ανθολόγιο Γ’&amp;’Δ’ Δημοτικού: Εξερεύνηση και αξιοποίηση της ελληνικής και παγκόσμιας λογοτεχνικής κληρονομιάς (ποιήματα Οδυσσέα Ελύτη &amp; </a:t>
            </a:r>
            <a:r>
              <a:rPr lang="el-GR" sz="2000" dirty="0" err="1">
                <a:latin typeface="Calibri" panose="020F0502020204030204" pitchFamily="34" charset="0"/>
                <a:ea typeface="Calibri" panose="020F0502020204030204" pitchFamily="34" charset="0"/>
                <a:cs typeface="Calibri" panose="020F0502020204030204" pitchFamily="34" charset="0"/>
              </a:rPr>
              <a:t>Ναζίμ</a:t>
            </a:r>
            <a:r>
              <a:rPr lang="el-GR" sz="2000" dirty="0">
                <a:latin typeface="Calibri" panose="020F0502020204030204" pitchFamily="34" charset="0"/>
                <a:ea typeface="Calibri" panose="020F0502020204030204" pitchFamily="34" charset="0"/>
                <a:cs typeface="Calibri" panose="020F0502020204030204" pitchFamily="34" charset="0"/>
              </a:rPr>
              <a:t> </a:t>
            </a:r>
            <a:r>
              <a:rPr lang="el-GR" sz="2000" dirty="0" err="1">
                <a:latin typeface="Calibri" panose="020F0502020204030204" pitchFamily="34" charset="0"/>
                <a:ea typeface="Calibri" panose="020F0502020204030204" pitchFamily="34" charset="0"/>
                <a:cs typeface="Calibri" panose="020F0502020204030204" pitchFamily="34" charset="0"/>
              </a:rPr>
              <a:t>Χικμέτ</a:t>
            </a:r>
            <a:r>
              <a:rPr lang="el-GR" sz="2000" dirty="0">
                <a:latin typeface="Calibri" panose="020F0502020204030204" pitchFamily="34" charset="0"/>
                <a:ea typeface="Calibri" panose="020F0502020204030204" pitchFamily="34" charset="0"/>
                <a:cs typeface="Calibri" panose="020F0502020204030204" pitchFamily="34" charset="0"/>
              </a:rPr>
              <a:t>)</a:t>
            </a:r>
          </a:p>
          <a:p>
            <a:r>
              <a:rPr lang="el-GR" sz="2000" b="1" dirty="0">
                <a:latin typeface="Calibri" panose="020F0502020204030204" pitchFamily="34" charset="0"/>
                <a:ea typeface="Calibri" panose="020F0502020204030204" pitchFamily="34" charset="0"/>
                <a:cs typeface="Calibri" panose="020F0502020204030204" pitchFamily="34" charset="0"/>
              </a:rPr>
              <a:t>Εικαστικά</a:t>
            </a:r>
            <a:r>
              <a:rPr lang="el-GR" sz="2000" dirty="0">
                <a:latin typeface="Calibri" panose="020F0502020204030204" pitchFamily="34" charset="0"/>
                <a:ea typeface="Calibri" panose="020F0502020204030204" pitchFamily="34" charset="0"/>
                <a:cs typeface="Calibri" panose="020F0502020204030204" pitchFamily="34" charset="0"/>
              </a:rPr>
              <a:t>: Η δημιουργική ιδέα και η εικαστική διερεύνηση: </a:t>
            </a:r>
            <a:r>
              <a:rPr lang="el-GR" sz="2000" dirty="0" err="1">
                <a:latin typeface="Calibri" panose="020F0502020204030204" pitchFamily="34" charset="0"/>
                <a:ea typeface="Calibri" panose="020F0502020204030204" pitchFamily="34" charset="0"/>
                <a:cs typeface="Calibri" panose="020F0502020204030204" pitchFamily="34" charset="0"/>
              </a:rPr>
              <a:t>Ομαδοσυνεργατικές</a:t>
            </a:r>
            <a:r>
              <a:rPr lang="el-GR" sz="2000" dirty="0">
                <a:latin typeface="Calibri" panose="020F0502020204030204" pitchFamily="34" charset="0"/>
                <a:ea typeface="Calibri" panose="020F0502020204030204" pitchFamily="34" charset="0"/>
                <a:cs typeface="Calibri" panose="020F0502020204030204" pitchFamily="34" charset="0"/>
              </a:rPr>
              <a:t> δραστηριότητες μετασχηματισμού λογοτεχνικών κειμένων σε εικαστικές δημιουργίες, κατασκευή πρωτότυπου λογότυπου</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0"/>
            <a:ext cx="7772400" cy="838200"/>
          </a:xfrm>
        </p:spPr>
        <p:txBody>
          <a:bodyPr>
            <a:noAutofit/>
          </a:bodyPr>
          <a:lstStyle/>
          <a:p>
            <a:r>
              <a:rPr lang="el-GR" sz="3000" b="1" dirty="0">
                <a:solidFill>
                  <a:schemeClr val="tx1"/>
                </a:solidFill>
                <a:latin typeface="Calibri" pitchFamily="34" charset="0"/>
                <a:cs typeface="Calibri" pitchFamily="34" charset="0"/>
              </a:rPr>
              <a:t>Συνεργασία με φορείς </a:t>
            </a:r>
            <a:r>
              <a:rPr lang="el-GR" sz="3000" dirty="0">
                <a:solidFill>
                  <a:schemeClr val="tx1"/>
                </a:solidFill>
                <a:latin typeface="Calibri" pitchFamily="34" charset="0"/>
                <a:cs typeface="Calibri" pitchFamily="34" charset="0"/>
              </a:rPr>
              <a:t>(Δήμος, ΚΠΕ, ΜΚΟ, σύλλογοι γονέων, ειδικοί επιστήμονες κλπ</a:t>
            </a:r>
            <a:r>
              <a:rPr lang="el-GR" sz="3000" b="1" dirty="0">
                <a:solidFill>
                  <a:schemeClr val="tx1"/>
                </a:solidFill>
                <a:latin typeface="Calibri" pitchFamily="34" charset="0"/>
                <a:cs typeface="Calibri" pitchFamily="34" charset="0"/>
              </a:rPr>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grpSp>
        <p:nvGrpSpPr>
          <p:cNvPr id="3" name="Group 14"/>
          <p:cNvGrpSpPr/>
          <p:nvPr/>
        </p:nvGrpSpPr>
        <p:grpSpPr>
          <a:xfrm>
            <a:off x="2819400" y="152400"/>
            <a:ext cx="3390900" cy="1060450"/>
            <a:chOff x="2819400" y="152400"/>
            <a:chExt cx="3390900" cy="1060450"/>
          </a:xfrm>
        </p:grpSpPr>
        <p:pic>
          <p:nvPicPr>
            <p:cNvPr id="21" name="Picture 2" descr="ED"/>
            <p:cNvPicPr>
              <a:picLocks noChangeAspect="1" noChangeArrowheads="1"/>
            </p:cNvPicPr>
            <p:nvPr/>
          </p:nvPicPr>
          <p:blipFill>
            <a:blip r:embed="rId2" cstate="print"/>
            <a:srcRect/>
            <a:stretch>
              <a:fillRect/>
            </a:stretch>
          </p:blipFill>
          <p:spPr bwMode="auto">
            <a:xfrm>
              <a:off x="4343400" y="152400"/>
              <a:ext cx="409575" cy="409575"/>
            </a:xfrm>
            <a:prstGeom prst="rect">
              <a:avLst/>
            </a:prstGeom>
            <a:noFill/>
            <a:ln w="9525">
              <a:noFill/>
              <a:miter lim="800000"/>
              <a:headEnd/>
              <a:tailEnd/>
            </a:ln>
          </p:spPr>
        </p:pic>
        <p:sp>
          <p:nvSpPr>
            <p:cNvPr id="22" name="Text Box 3"/>
            <p:cNvSpPr txBox="1">
              <a:spLocks noChangeArrowheads="1"/>
            </p:cNvSpPr>
            <p:nvPr/>
          </p:nvSpPr>
          <p:spPr bwMode="auto">
            <a:xfrm>
              <a:off x="2819400" y="533400"/>
              <a:ext cx="3390900" cy="679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l-GR" sz="1000" b="1" i="0" u="none" strike="noStrike" cap="none" normalizeH="0" baseline="0" dirty="0">
                  <a:ln>
                    <a:noFill/>
                  </a:ln>
                  <a:solidFill>
                    <a:schemeClr val="tx1"/>
                  </a:solidFill>
                  <a:effectLst/>
                  <a:latin typeface="Calibri" pitchFamily="34" charset="0"/>
                  <a:cs typeface="Arial" pitchFamily="34" charset="0"/>
                </a:rPr>
                <a:t>ΕΛΛΗΝΙΚΗ ΔΗΜΟΚΡΑΤΙΑ</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ΥΠΟΥΡΓΕΙΟ ΠΑΙΔΕΙΑΣ,ΕΡΕΥΝΑΣ ΚΑΙ ΘΡΗΣΚΕΥΜΑΤΩΝ</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ΠΕΡ. Δ/ΝΣΗ Π. &amp; Δ. ΕΚΠ/ΣΗΣ ΑΤΤΙΚΗΣ</a:t>
              </a:r>
              <a:br>
                <a:rPr kumimoji="0" lang="el-GR"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ΔΙΕΥΘΥΝΣΗ ΠΡΩΤΟΒΑΘΜΙΑΣ ΕΚΠΑΙΔΕΥΣΗΣ Β΄ ΑΘΗΝΑΣ</a:t>
              </a:r>
              <a:endParaRPr kumimoji="0" lang="el-GR" sz="1000" b="0" i="0" u="none" strike="noStrike" cap="none" normalizeH="0" baseline="0" dirty="0">
                <a:ln>
                  <a:noFill/>
                </a:ln>
                <a:solidFill>
                  <a:schemeClr val="tx1"/>
                </a:solidFill>
                <a:effectLst/>
                <a:latin typeface="Arial" pitchFamily="34" charset="0"/>
                <a:cs typeface="Arial" pitchFamily="34" charset="0"/>
              </a:endParaRPr>
            </a:p>
          </p:txBody>
        </p:sp>
      </p:grpSp>
      <p:sp>
        <p:nvSpPr>
          <p:cNvPr id="23" name="Content Placeholder 2"/>
          <p:cNvSpPr>
            <a:spLocks noGrp="1"/>
          </p:cNvSpPr>
          <p:nvPr>
            <p:ph idx="1"/>
          </p:nvPr>
        </p:nvSpPr>
        <p:spPr>
          <a:xfrm>
            <a:off x="228600" y="2133600"/>
            <a:ext cx="8686800" cy="4525963"/>
          </a:xfrm>
        </p:spPr>
        <p:txBody>
          <a:bodyPr>
            <a:normAutofit/>
          </a:bodyPr>
          <a:lstStyle/>
          <a:p>
            <a:pPr fontAlgn="t">
              <a:buNone/>
            </a:pPr>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endParaRPr lang="el-GR" sz="2400" dirty="0">
              <a:latin typeface="Calibri" pitchFamily="34" charset="0"/>
              <a:cs typeface="Calibri" pitchFamily="34" charset="0"/>
            </a:endParaRPr>
          </a:p>
        </p:txBody>
      </p:sp>
      <p:sp>
        <p:nvSpPr>
          <p:cNvPr id="5" name="Content Placeholder 2">
            <a:extLst>
              <a:ext uri="{FF2B5EF4-FFF2-40B4-BE49-F238E27FC236}">
                <a16:creationId xmlns:a16="http://schemas.microsoft.com/office/drawing/2014/main" id="{013CF80F-C9AC-7A40-E3C6-B5C0B017BFBD}"/>
              </a:ext>
            </a:extLst>
          </p:cNvPr>
          <p:cNvSpPr txBox="1">
            <a:spLocks/>
          </p:cNvSpPr>
          <p:nvPr/>
        </p:nvSpPr>
        <p:spPr>
          <a:xfrm>
            <a:off x="755576" y="2044407"/>
            <a:ext cx="8382000" cy="4525963"/>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lvl="1" algn="just">
              <a:buFont typeface="Verdana"/>
              <a:buNone/>
            </a:pPr>
            <a:endParaRPr lang="en-US" sz="2400" dirty="0">
              <a:solidFill>
                <a:schemeClr val="bg1"/>
              </a:solidFill>
              <a:latin typeface="Calibri" pitchFamily="34" charset="0"/>
              <a:cs typeface="Calibri" pitchFamily="34" charset="0"/>
            </a:endParaRPr>
          </a:p>
          <a:p>
            <a:pPr algn="just"/>
            <a:r>
              <a:rPr lang="el-GR" sz="2400" dirty="0"/>
              <a:t>Το πρόγραμμα υλοποιήθηκε παράλληλα με το εγκεκριμένο ευρωπαϊκό πρόγραμμα </a:t>
            </a:r>
            <a:r>
              <a:rPr lang="en-US" sz="2400" b="1" dirty="0"/>
              <a:t>eTwinning</a:t>
            </a:r>
            <a:r>
              <a:rPr lang="el-GR" sz="2400" dirty="0"/>
              <a:t> με τίτλο </a:t>
            </a:r>
            <a:r>
              <a:rPr lang="en-US" sz="2400" b="1" dirty="0"/>
              <a:t>Being Unplugged</a:t>
            </a:r>
            <a:r>
              <a:rPr lang="en-US" sz="2400" dirty="0"/>
              <a:t>, </a:t>
            </a:r>
            <a:r>
              <a:rPr lang="el-GR" sz="2400" dirty="0"/>
              <a:t>σε συνεργασία με σχολεία από τη Ρουμανία, την Τουρκία και την Γεωργία.</a:t>
            </a:r>
          </a:p>
          <a:p>
            <a:pPr algn="just"/>
            <a:r>
              <a:rPr lang="el-GR" sz="2400" dirty="0"/>
              <a:t>Μέσω του προγράμματος </a:t>
            </a:r>
            <a:r>
              <a:rPr lang="en-US" sz="2400" dirty="0"/>
              <a:t>eTwinning, </a:t>
            </a:r>
            <a:r>
              <a:rPr lang="el-GR" sz="2400" dirty="0"/>
              <a:t>υπήρξε συνεργασία μεταξύ των εκπαιδευτικών όλων των χωρών για την ανάπτυξη των δραστηριοτήτων, τον προγραμματισμό, τη στοχοθεσία και τη διάχυση των αποτελεσμάτων</a:t>
            </a:r>
          </a:p>
          <a:p>
            <a:pPr algn="just"/>
            <a:endParaRPr lang="el-GR"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268760"/>
            <a:ext cx="7772400" cy="838200"/>
          </a:xfrm>
        </p:spPr>
        <p:txBody>
          <a:bodyPr>
            <a:noAutofit/>
          </a:bodyPr>
          <a:lstStyle/>
          <a:p>
            <a:r>
              <a:rPr lang="el-GR" sz="3000" b="1" dirty="0">
                <a:solidFill>
                  <a:schemeClr val="tx1"/>
                </a:solidFill>
                <a:latin typeface="Calibri" pitchFamily="34" charset="0"/>
                <a:cs typeface="Calibri" pitchFamily="34" charset="0"/>
              </a:rPr>
              <a:t>Δραστηριότητες και Δράσεις (περιγραφή)</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grpSp>
        <p:nvGrpSpPr>
          <p:cNvPr id="3" name="Group 14"/>
          <p:cNvGrpSpPr/>
          <p:nvPr/>
        </p:nvGrpSpPr>
        <p:grpSpPr>
          <a:xfrm>
            <a:off x="2819400" y="152400"/>
            <a:ext cx="3390900" cy="1060450"/>
            <a:chOff x="2819400" y="152400"/>
            <a:chExt cx="3390900" cy="1060450"/>
          </a:xfrm>
        </p:grpSpPr>
        <p:pic>
          <p:nvPicPr>
            <p:cNvPr id="21" name="Picture 2" descr="ED"/>
            <p:cNvPicPr>
              <a:picLocks noChangeAspect="1" noChangeArrowheads="1"/>
            </p:cNvPicPr>
            <p:nvPr/>
          </p:nvPicPr>
          <p:blipFill>
            <a:blip r:embed="rId2" cstate="print"/>
            <a:srcRect/>
            <a:stretch>
              <a:fillRect/>
            </a:stretch>
          </p:blipFill>
          <p:spPr bwMode="auto">
            <a:xfrm>
              <a:off x="4343400" y="152400"/>
              <a:ext cx="409575" cy="409575"/>
            </a:xfrm>
            <a:prstGeom prst="rect">
              <a:avLst/>
            </a:prstGeom>
            <a:noFill/>
            <a:ln w="9525">
              <a:noFill/>
              <a:miter lim="800000"/>
              <a:headEnd/>
              <a:tailEnd/>
            </a:ln>
          </p:spPr>
        </p:pic>
        <p:sp>
          <p:nvSpPr>
            <p:cNvPr id="22" name="Text Box 3"/>
            <p:cNvSpPr txBox="1">
              <a:spLocks noChangeArrowheads="1"/>
            </p:cNvSpPr>
            <p:nvPr/>
          </p:nvSpPr>
          <p:spPr bwMode="auto">
            <a:xfrm>
              <a:off x="2819400" y="533400"/>
              <a:ext cx="3390900" cy="679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l-GR" sz="1000" b="1" i="0" u="none" strike="noStrike" cap="none" normalizeH="0" baseline="0" dirty="0">
                  <a:ln>
                    <a:noFill/>
                  </a:ln>
                  <a:solidFill>
                    <a:schemeClr val="tx1"/>
                  </a:solidFill>
                  <a:effectLst/>
                  <a:latin typeface="Calibri" pitchFamily="34" charset="0"/>
                  <a:cs typeface="Arial" pitchFamily="34" charset="0"/>
                </a:rPr>
                <a:t>ΕΛΛΗΝΙΚΗ ΔΗΜΟΚΡΑΤΙΑ</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ΥΠΟΥΡΓΕΙΟ ΠΑΙΔΕΙΑΣ,ΕΡΕΥΝΑΣ ΚΑΙ ΘΡΗΣΚΕΥΜΑΤΩΝ</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ΠΕΡ. Δ/ΝΣΗ Π. &amp; Δ. ΕΚΠ/ΣΗΣ ΑΤΤΙΚΗΣ</a:t>
              </a:r>
              <a:br>
                <a:rPr kumimoji="0" lang="el-GR"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ΔΙΕΥΘΥΝΣΗ ΠΡΩΤΟΒΑΘΜΙΑΣ ΕΚΠΑΙΔΕΥΣΗΣ Β΄ ΑΘΗΝΑΣ</a:t>
              </a:r>
              <a:endParaRPr kumimoji="0" lang="el-GR" sz="1000" b="0" i="0" u="none" strike="noStrike" cap="none" normalizeH="0" baseline="0" dirty="0">
                <a:ln>
                  <a:noFill/>
                </a:ln>
                <a:solidFill>
                  <a:schemeClr val="tx1"/>
                </a:solidFill>
                <a:effectLst/>
                <a:latin typeface="Arial" pitchFamily="34" charset="0"/>
                <a:cs typeface="Arial" pitchFamily="34" charset="0"/>
              </a:endParaRPr>
            </a:p>
          </p:txBody>
        </p:sp>
      </p:grpSp>
      <p:sp>
        <p:nvSpPr>
          <p:cNvPr id="23" name="Content Placeholder 2"/>
          <p:cNvSpPr>
            <a:spLocks noGrp="1"/>
          </p:cNvSpPr>
          <p:nvPr>
            <p:ph idx="1"/>
          </p:nvPr>
        </p:nvSpPr>
        <p:spPr>
          <a:xfrm>
            <a:off x="1066800" y="2133600"/>
            <a:ext cx="7848600" cy="4525963"/>
          </a:xfrm>
        </p:spPr>
        <p:txBody>
          <a:bodyPr>
            <a:normAutofit/>
          </a:bodyPr>
          <a:lstStyle/>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endParaRPr lang="el-GR" sz="2400" dirty="0">
              <a:effectLst>
                <a:outerShdw blurRad="38100" dist="38100" dir="2700000" algn="tl">
                  <a:srgbClr val="000000">
                    <a:alpha val="43137"/>
                  </a:srgbClr>
                </a:outerShdw>
              </a:effectLst>
            </a:endParaRPr>
          </a:p>
          <a:p>
            <a:pPr fontAlgn="t"/>
            <a:endParaRPr lang="el-GR" sz="2400" dirty="0">
              <a:latin typeface="Calibri" pitchFamily="34" charset="0"/>
              <a:cs typeface="Calibri" pitchFamily="34" charset="0"/>
            </a:endParaRPr>
          </a:p>
          <a:p>
            <a:endParaRPr lang="el-GR" sz="2400" dirty="0">
              <a:latin typeface="Calibri" pitchFamily="34" charset="0"/>
              <a:cs typeface="Calibri" pitchFamily="34" charset="0"/>
            </a:endParaRPr>
          </a:p>
        </p:txBody>
      </p:sp>
      <p:sp>
        <p:nvSpPr>
          <p:cNvPr id="5" name="Content Placeholder 2">
            <a:extLst>
              <a:ext uri="{FF2B5EF4-FFF2-40B4-BE49-F238E27FC236}">
                <a16:creationId xmlns:a16="http://schemas.microsoft.com/office/drawing/2014/main" id="{ADA26EC7-3AED-D833-C8BA-7F2D9AACAB58}"/>
              </a:ext>
            </a:extLst>
          </p:cNvPr>
          <p:cNvSpPr txBox="1">
            <a:spLocks/>
          </p:cNvSpPr>
          <p:nvPr/>
        </p:nvSpPr>
        <p:spPr>
          <a:xfrm>
            <a:off x="726504" y="2044407"/>
            <a:ext cx="8454008" cy="4737393"/>
          </a:xfrm>
          <a:prstGeom prst="rect">
            <a:avLst/>
          </a:prstGeom>
        </p:spPr>
        <p:txBody>
          <a:bodyPr>
            <a:normAutofit fontScale="700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r>
              <a:rPr lang="el-GR" dirty="0">
                <a:latin typeface="Calibri" pitchFamily="34" charset="0"/>
                <a:cs typeface="Calibri" pitchFamily="34" charset="0"/>
              </a:rPr>
              <a:t>Ερωτηματολόγιο σχετικά με τον τρόπο ζωής</a:t>
            </a:r>
          </a:p>
          <a:p>
            <a:r>
              <a:rPr lang="el-GR" dirty="0">
                <a:latin typeface="Calibri" pitchFamily="34" charset="0"/>
                <a:cs typeface="Calibri" pitchFamily="34" charset="0"/>
              </a:rPr>
              <a:t>Ημερολόγιο Δραστηριοτήτων για τις διακοπές των Χριστουγέννων</a:t>
            </a:r>
          </a:p>
          <a:p>
            <a:r>
              <a:rPr lang="el-GR" dirty="0">
                <a:latin typeface="Calibri" pitchFamily="34" charset="0"/>
                <a:cs typeface="Calibri" pitchFamily="34" charset="0"/>
              </a:rPr>
              <a:t>Συνεργατική παρουσίαση </a:t>
            </a:r>
            <a:r>
              <a:rPr lang="en-US" dirty="0">
                <a:latin typeface="Calibri" pitchFamily="34" charset="0"/>
                <a:cs typeface="Calibri" pitchFamily="34" charset="0"/>
              </a:rPr>
              <a:t>Netiquette </a:t>
            </a:r>
            <a:r>
              <a:rPr lang="el-GR" dirty="0">
                <a:latin typeface="Calibri" pitchFamily="34" charset="0"/>
                <a:cs typeface="Calibri" pitchFamily="34" charset="0"/>
              </a:rPr>
              <a:t>(κανόνες συμπεριφοράς στο διαδίκτυο)</a:t>
            </a:r>
          </a:p>
          <a:p>
            <a:r>
              <a:rPr lang="el-GR" dirty="0">
                <a:latin typeface="Calibri" pitchFamily="34" charset="0"/>
                <a:cs typeface="Calibri" pitchFamily="34" charset="0"/>
              </a:rPr>
              <a:t>Δραστηριότητα </a:t>
            </a:r>
            <a:r>
              <a:rPr lang="en-US" dirty="0">
                <a:latin typeface="Calibri" pitchFamily="34" charset="0"/>
                <a:cs typeface="Calibri" pitchFamily="34" charset="0"/>
              </a:rPr>
              <a:t>Music is the Medicine of the Soul</a:t>
            </a:r>
            <a:r>
              <a:rPr lang="el-GR" dirty="0">
                <a:latin typeface="Calibri" pitchFamily="34" charset="0"/>
                <a:cs typeface="Calibri" pitchFamily="34" charset="0"/>
              </a:rPr>
              <a:t>, για τα οφέλη της Μουσικής και δημιουργία </a:t>
            </a:r>
            <a:r>
              <a:rPr lang="el-GR" dirty="0" err="1">
                <a:latin typeface="Calibri" pitchFamily="34" charset="0"/>
                <a:cs typeface="Calibri" pitchFamily="34" charset="0"/>
              </a:rPr>
              <a:t>συννεφόλεξου</a:t>
            </a:r>
            <a:endParaRPr lang="el-GR" dirty="0">
              <a:latin typeface="Calibri" pitchFamily="34" charset="0"/>
              <a:cs typeface="Calibri" pitchFamily="34" charset="0"/>
            </a:endParaRPr>
          </a:p>
          <a:p>
            <a:r>
              <a:rPr lang="el-GR" dirty="0">
                <a:latin typeface="Calibri" pitchFamily="34" charset="0"/>
                <a:cs typeface="Calibri" pitchFamily="34" charset="0"/>
              </a:rPr>
              <a:t>Δραστηριότητα </a:t>
            </a:r>
            <a:r>
              <a:rPr lang="el-GR" dirty="0" err="1">
                <a:latin typeface="Calibri" pitchFamily="34" charset="0"/>
                <a:cs typeface="Calibri" pitchFamily="34" charset="0"/>
              </a:rPr>
              <a:t>Φιλαναγνωσίας</a:t>
            </a:r>
            <a:r>
              <a:rPr lang="el-GR" dirty="0">
                <a:latin typeface="Calibri" pitchFamily="34" charset="0"/>
                <a:cs typeface="Calibri" pitchFamily="34" charset="0"/>
              </a:rPr>
              <a:t> </a:t>
            </a:r>
            <a:r>
              <a:rPr lang="en-US" dirty="0">
                <a:latin typeface="Calibri" pitchFamily="34" charset="0"/>
                <a:cs typeface="Calibri" pitchFamily="34" charset="0"/>
              </a:rPr>
              <a:t>(Reading for Pleasure) </a:t>
            </a:r>
            <a:r>
              <a:rPr lang="el-GR" dirty="0">
                <a:latin typeface="Calibri" pitchFamily="34" charset="0"/>
                <a:cs typeface="Calibri" pitchFamily="34" charset="0"/>
              </a:rPr>
              <a:t>σε συνεργασία με τα σχολεία του προγράμματος </a:t>
            </a:r>
            <a:r>
              <a:rPr lang="en-US" dirty="0">
                <a:latin typeface="Calibri" pitchFamily="34" charset="0"/>
                <a:cs typeface="Calibri" pitchFamily="34" charset="0"/>
              </a:rPr>
              <a:t>eTwinning</a:t>
            </a:r>
            <a:endParaRPr lang="el-GR" dirty="0">
              <a:latin typeface="Calibri" pitchFamily="34" charset="0"/>
              <a:cs typeface="Calibri" pitchFamily="34" charset="0"/>
            </a:endParaRPr>
          </a:p>
          <a:p>
            <a:r>
              <a:rPr lang="el-GR" dirty="0">
                <a:latin typeface="Calibri" pitchFamily="34" charset="0"/>
                <a:cs typeface="Calibri" pitchFamily="34" charset="0"/>
              </a:rPr>
              <a:t>Σύγχρονες συναντήσεις με άλλα σχολεία του προγράμματος</a:t>
            </a:r>
          </a:p>
          <a:p>
            <a:r>
              <a:rPr lang="el-GR" dirty="0">
                <a:latin typeface="Calibri" pitchFamily="34" charset="0"/>
                <a:cs typeface="Calibri" pitchFamily="34" charset="0"/>
              </a:rPr>
              <a:t>Ενεργή παρατήρηση των αλλαγών της φύσης, του σπιτιού και των συνηθειών την άνοιξη</a:t>
            </a:r>
          </a:p>
          <a:p>
            <a:r>
              <a:rPr lang="el-GR" dirty="0">
                <a:latin typeface="Calibri" pitchFamily="34" charset="0"/>
                <a:cs typeface="Calibri" pitchFamily="34" charset="0"/>
              </a:rPr>
              <a:t>Περιγραφή κατοικίδιων ζώων</a:t>
            </a:r>
          </a:p>
          <a:p>
            <a:r>
              <a:rPr lang="el-GR" dirty="0">
                <a:latin typeface="Calibri" pitchFamily="34" charset="0"/>
                <a:cs typeface="Calibri" pitchFamily="34" charset="0"/>
              </a:rPr>
              <a:t>Κατασκευή επιτραπέζιου παιχνιδιού, παιχνίδι στην τάξη και στο σπίτι</a:t>
            </a:r>
          </a:p>
          <a:p>
            <a:r>
              <a:rPr lang="el-GR" dirty="0">
                <a:latin typeface="Calibri" pitchFamily="34" charset="0"/>
                <a:cs typeface="Calibri" pitchFamily="34" charset="0"/>
              </a:rPr>
              <a:t>Δημιουργία συνεργατικού λογότυπου</a:t>
            </a:r>
            <a:endParaRPr lang="en-US" dirty="0">
              <a:latin typeface="Calibri" pitchFamily="34" charset="0"/>
              <a:cs typeface="Calibri" pitchFamily="34" charset="0"/>
            </a:endParaRPr>
          </a:p>
          <a:p>
            <a:endParaRPr lang="en-US" dirty="0">
              <a:latin typeface="Calibri" pitchFamily="34" charset="0"/>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3729" y="994201"/>
            <a:ext cx="7772400" cy="838200"/>
          </a:xfrm>
        </p:spPr>
        <p:txBody>
          <a:bodyPr>
            <a:noAutofit/>
          </a:bodyPr>
          <a:lstStyle/>
          <a:p>
            <a:r>
              <a:rPr lang="el-GR" sz="3000" b="1" dirty="0">
                <a:solidFill>
                  <a:schemeClr val="tx1"/>
                </a:solidFill>
                <a:latin typeface="Calibri" pitchFamily="34" charset="0"/>
                <a:cs typeface="Calibri" pitchFamily="34" charset="0"/>
              </a:rPr>
              <a:t>Δραστηριότητες και Δράσεις</a:t>
            </a: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grpSp>
        <p:nvGrpSpPr>
          <p:cNvPr id="3" name="Group 14"/>
          <p:cNvGrpSpPr/>
          <p:nvPr/>
        </p:nvGrpSpPr>
        <p:grpSpPr>
          <a:xfrm>
            <a:off x="2819400" y="152400"/>
            <a:ext cx="3390900" cy="1060450"/>
            <a:chOff x="2819400" y="152400"/>
            <a:chExt cx="3390900" cy="1060450"/>
          </a:xfrm>
        </p:grpSpPr>
        <p:pic>
          <p:nvPicPr>
            <p:cNvPr id="21" name="Picture 2" descr="ED"/>
            <p:cNvPicPr>
              <a:picLocks noChangeAspect="1" noChangeArrowheads="1"/>
            </p:cNvPicPr>
            <p:nvPr/>
          </p:nvPicPr>
          <p:blipFill>
            <a:blip r:embed="rId2" cstate="print"/>
            <a:srcRect/>
            <a:stretch>
              <a:fillRect/>
            </a:stretch>
          </p:blipFill>
          <p:spPr bwMode="auto">
            <a:xfrm>
              <a:off x="4343400" y="152400"/>
              <a:ext cx="409575" cy="409575"/>
            </a:xfrm>
            <a:prstGeom prst="rect">
              <a:avLst/>
            </a:prstGeom>
            <a:noFill/>
            <a:ln w="9525">
              <a:noFill/>
              <a:miter lim="800000"/>
              <a:headEnd/>
              <a:tailEnd/>
            </a:ln>
          </p:spPr>
        </p:pic>
        <p:sp>
          <p:nvSpPr>
            <p:cNvPr id="22" name="Text Box 3"/>
            <p:cNvSpPr txBox="1">
              <a:spLocks noChangeArrowheads="1"/>
            </p:cNvSpPr>
            <p:nvPr/>
          </p:nvSpPr>
          <p:spPr bwMode="auto">
            <a:xfrm>
              <a:off x="2819400" y="533400"/>
              <a:ext cx="3390900" cy="679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l-GR" sz="1000" b="1" i="0" u="none" strike="noStrike" cap="none" normalizeH="0" baseline="0" dirty="0">
                  <a:ln>
                    <a:noFill/>
                  </a:ln>
                  <a:solidFill>
                    <a:schemeClr val="tx1"/>
                  </a:solidFill>
                  <a:effectLst/>
                  <a:latin typeface="Calibri" pitchFamily="34" charset="0"/>
                  <a:cs typeface="Arial" pitchFamily="34" charset="0"/>
                </a:rPr>
                <a:t>ΕΛΛΗΝΙΚΗ ΔΗΜΟΚΡΑΤΙΑ</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ΥΠΟΥΡΓΕΙΟ ΠΑΙΔΕΙΑΣ,ΕΡΕΥΝΑΣ ΚΑΙ ΘΡΗΣΚΕΥΜΑΤΩΝ</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ΠΕΡ. Δ/ΝΣΗ Π. &amp; Δ. ΕΚΠ/ΣΗΣ ΑΤΤΙΚΗΣ</a:t>
              </a:r>
              <a:br>
                <a:rPr kumimoji="0" lang="el-GR"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ΔΙΕΥΘΥΝΣΗ ΠΡΩΤΟΒΑΘΜΙΑΣ ΕΚΠΑΙΔΕΥΣΗΣ Β΄ ΑΘΗΝΑΣ</a:t>
              </a:r>
              <a:endParaRPr kumimoji="0" lang="el-GR" sz="1000" b="0" i="0" u="none" strike="noStrike" cap="none" normalizeH="0" baseline="0" dirty="0">
                <a:ln>
                  <a:noFill/>
                </a:ln>
                <a:solidFill>
                  <a:schemeClr val="tx1"/>
                </a:solidFill>
                <a:effectLst/>
                <a:latin typeface="Arial" pitchFamily="34" charset="0"/>
                <a:cs typeface="Arial" pitchFamily="34" charset="0"/>
              </a:endParaRPr>
            </a:p>
          </p:txBody>
        </p:sp>
      </p:grpSp>
      <p:sp>
        <p:nvSpPr>
          <p:cNvPr id="23" name="Content Placeholder 2"/>
          <p:cNvSpPr>
            <a:spLocks noGrp="1"/>
          </p:cNvSpPr>
          <p:nvPr>
            <p:ph idx="1"/>
          </p:nvPr>
        </p:nvSpPr>
        <p:spPr>
          <a:xfrm>
            <a:off x="228600" y="2133600"/>
            <a:ext cx="8686800" cy="4525963"/>
          </a:xfrm>
        </p:spPr>
        <p:txBody>
          <a:bodyPr>
            <a:normAutofit/>
          </a:bodyPr>
          <a:lstStyle/>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endParaRPr lang="el-GR" sz="2400" dirty="0">
              <a:solidFill>
                <a:schemeClr val="accent1">
                  <a:lumMod val="50000"/>
                </a:schemeClr>
              </a:solidFill>
              <a:effectLst>
                <a:outerShdw blurRad="38100" dist="38100" dir="2700000" algn="tl">
                  <a:srgbClr val="000000">
                    <a:alpha val="43137"/>
                  </a:srgbClr>
                </a:outerShdw>
              </a:effectLst>
            </a:endParaRPr>
          </a:p>
          <a:p>
            <a:pPr fontAlgn="t"/>
            <a:endParaRPr lang="el-GR" sz="2400" dirty="0">
              <a:latin typeface="Calibri" pitchFamily="34" charset="0"/>
              <a:cs typeface="Calibri" pitchFamily="34" charset="0"/>
            </a:endParaRPr>
          </a:p>
          <a:p>
            <a:endParaRPr lang="el-GR" sz="2400" dirty="0">
              <a:latin typeface="Calibri" pitchFamily="34" charset="0"/>
              <a:cs typeface="Calibri" pitchFamily="34" charset="0"/>
            </a:endParaRPr>
          </a:p>
        </p:txBody>
      </p:sp>
      <p:sp>
        <p:nvSpPr>
          <p:cNvPr id="8" name="Content Placeholder 2"/>
          <p:cNvSpPr txBox="1">
            <a:spLocks/>
          </p:cNvSpPr>
          <p:nvPr/>
        </p:nvSpPr>
        <p:spPr>
          <a:xfrm>
            <a:off x="381000" y="2286000"/>
            <a:ext cx="8686800" cy="4525963"/>
          </a:xfrm>
          <a:prstGeom prst="rect">
            <a:avLst/>
          </a:prstGeom>
        </p:spPr>
        <p:txBody>
          <a:bodyPr>
            <a:normAutofit/>
          </a:bodyPr>
          <a:lstStyle/>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dirty="0">
              <a:ln>
                <a:noFill/>
              </a:ln>
              <a:solidFill>
                <a:schemeClr val="tx1"/>
              </a:solidFill>
              <a:effectLst/>
              <a:uLnTx/>
              <a:uFillTx/>
              <a:latin typeface="Calibri" pitchFamily="34" charset="0"/>
              <a:ea typeface="+mn-ea"/>
              <a:cs typeface="Calibri" pitchFamily="34" charset="0"/>
            </a:endParaRPr>
          </a:p>
        </p:txBody>
      </p:sp>
      <p:sp>
        <p:nvSpPr>
          <p:cNvPr id="9" name="Content Placeholder 2"/>
          <p:cNvSpPr txBox="1">
            <a:spLocks/>
          </p:cNvSpPr>
          <p:nvPr/>
        </p:nvSpPr>
        <p:spPr>
          <a:xfrm>
            <a:off x="533400" y="2438400"/>
            <a:ext cx="8686800" cy="4525963"/>
          </a:xfrm>
          <a:prstGeom prst="rect">
            <a:avLst/>
          </a:prstGeom>
        </p:spPr>
        <p:txBody>
          <a:bodyPr>
            <a:normAutofit/>
          </a:bodyPr>
          <a:lstStyle/>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dirty="0">
              <a:ln>
                <a:noFill/>
              </a:ln>
              <a:solidFill>
                <a:schemeClr val="tx1"/>
              </a:solidFill>
              <a:effectLst/>
              <a:uLnTx/>
              <a:uFillTx/>
              <a:latin typeface="Calibri" pitchFamily="34" charset="0"/>
              <a:ea typeface="+mn-ea"/>
              <a:cs typeface="Calibri" pitchFamily="34" charset="0"/>
            </a:endParaRPr>
          </a:p>
        </p:txBody>
      </p:sp>
      <p:pic>
        <p:nvPicPr>
          <p:cNvPr id="11" name="Εικόνα 10">
            <a:extLst>
              <a:ext uri="{FF2B5EF4-FFF2-40B4-BE49-F238E27FC236}">
                <a16:creationId xmlns:a16="http://schemas.microsoft.com/office/drawing/2014/main" id="{B362C7E9-665A-58F5-D8A4-B3BD3B99C90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940151" y="4483871"/>
            <a:ext cx="3132607" cy="2349455"/>
          </a:xfrm>
          <a:prstGeom prst="rect">
            <a:avLst/>
          </a:prstGeom>
        </p:spPr>
      </p:pic>
      <p:pic>
        <p:nvPicPr>
          <p:cNvPr id="13" name="Εικόνα 12">
            <a:extLst>
              <a:ext uri="{FF2B5EF4-FFF2-40B4-BE49-F238E27FC236}">
                <a16:creationId xmlns:a16="http://schemas.microsoft.com/office/drawing/2014/main" id="{8BBF0283-D86E-7EF0-43F4-F8E7A08A4905}"/>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930217" y="2013069"/>
            <a:ext cx="3140631" cy="2355473"/>
          </a:xfrm>
          <a:prstGeom prst="rect">
            <a:avLst/>
          </a:prstGeom>
        </p:spPr>
      </p:pic>
      <p:pic>
        <p:nvPicPr>
          <p:cNvPr id="15" name="Εικόνα 14">
            <a:extLst>
              <a:ext uri="{FF2B5EF4-FFF2-40B4-BE49-F238E27FC236}">
                <a16:creationId xmlns:a16="http://schemas.microsoft.com/office/drawing/2014/main" id="{2B48E039-6C85-64CF-2751-9EC6599BB234}"/>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96204" y="3632256"/>
            <a:ext cx="2423196" cy="3230928"/>
          </a:xfrm>
          <a:prstGeom prst="rect">
            <a:avLst/>
          </a:prstGeom>
        </p:spPr>
      </p:pic>
      <p:pic>
        <p:nvPicPr>
          <p:cNvPr id="17" name="Εικόνα 16">
            <a:extLst>
              <a:ext uri="{FF2B5EF4-FFF2-40B4-BE49-F238E27FC236}">
                <a16:creationId xmlns:a16="http://schemas.microsoft.com/office/drawing/2014/main" id="{3D3BCBE8-7287-A632-CCB0-7D4F7C9AA147}"/>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466623" y="1615117"/>
            <a:ext cx="3377972" cy="1994093"/>
          </a:xfrm>
          <a:prstGeom prst="rect">
            <a:avLst/>
          </a:prstGeom>
        </p:spPr>
      </p:pic>
      <p:pic>
        <p:nvPicPr>
          <p:cNvPr id="19" name="Εικόνα 18">
            <a:extLst>
              <a:ext uri="{FF2B5EF4-FFF2-40B4-BE49-F238E27FC236}">
                <a16:creationId xmlns:a16="http://schemas.microsoft.com/office/drawing/2014/main" id="{BF8E8A42-EB00-FD2A-D15F-777317ACEE41}"/>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rot="16200000">
            <a:off x="2711827" y="4093304"/>
            <a:ext cx="3263148" cy="244736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524000"/>
            <a:ext cx="7772400" cy="838200"/>
          </a:xfrm>
        </p:spPr>
        <p:txBody>
          <a:bodyPr>
            <a:noAutofit/>
          </a:bodyPr>
          <a:lstStyle/>
          <a:p>
            <a:r>
              <a:rPr lang="el-GR" sz="3000" b="1" dirty="0">
                <a:solidFill>
                  <a:schemeClr val="tx1"/>
                </a:solidFill>
                <a:latin typeface="Calibri" pitchFamily="34" charset="0"/>
                <a:cs typeface="Calibri" pitchFamily="34" charset="0"/>
              </a:rPr>
              <a:t>Επισκέψεις (συνοπτική περιγραφή)</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grpSp>
        <p:nvGrpSpPr>
          <p:cNvPr id="3" name="Group 14"/>
          <p:cNvGrpSpPr/>
          <p:nvPr/>
        </p:nvGrpSpPr>
        <p:grpSpPr>
          <a:xfrm>
            <a:off x="2819400" y="152400"/>
            <a:ext cx="3390900" cy="1060450"/>
            <a:chOff x="2819400" y="152400"/>
            <a:chExt cx="3390900" cy="1060450"/>
          </a:xfrm>
        </p:grpSpPr>
        <p:pic>
          <p:nvPicPr>
            <p:cNvPr id="21" name="Picture 2" descr="ED"/>
            <p:cNvPicPr>
              <a:picLocks noChangeAspect="1" noChangeArrowheads="1"/>
            </p:cNvPicPr>
            <p:nvPr/>
          </p:nvPicPr>
          <p:blipFill>
            <a:blip r:embed="rId2" cstate="print"/>
            <a:srcRect/>
            <a:stretch>
              <a:fillRect/>
            </a:stretch>
          </p:blipFill>
          <p:spPr bwMode="auto">
            <a:xfrm>
              <a:off x="4343400" y="152400"/>
              <a:ext cx="409575" cy="409575"/>
            </a:xfrm>
            <a:prstGeom prst="rect">
              <a:avLst/>
            </a:prstGeom>
            <a:noFill/>
            <a:ln w="9525">
              <a:noFill/>
              <a:miter lim="800000"/>
              <a:headEnd/>
              <a:tailEnd/>
            </a:ln>
          </p:spPr>
        </p:pic>
        <p:sp>
          <p:nvSpPr>
            <p:cNvPr id="22" name="Text Box 3"/>
            <p:cNvSpPr txBox="1">
              <a:spLocks noChangeArrowheads="1"/>
            </p:cNvSpPr>
            <p:nvPr/>
          </p:nvSpPr>
          <p:spPr bwMode="auto">
            <a:xfrm>
              <a:off x="2819400" y="533400"/>
              <a:ext cx="3390900" cy="6794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ts val="500"/>
                </a:spcBef>
                <a:spcAft>
                  <a:spcPts val="500"/>
                </a:spcAft>
                <a:buClrTx/>
                <a:buSzTx/>
                <a:buFontTx/>
                <a:buNone/>
                <a:tabLst/>
              </a:pPr>
              <a:r>
                <a:rPr kumimoji="0" lang="el-GR" sz="1000" b="1" i="0" u="none" strike="noStrike" cap="none" normalizeH="0" baseline="0" dirty="0">
                  <a:ln>
                    <a:noFill/>
                  </a:ln>
                  <a:solidFill>
                    <a:schemeClr val="tx1"/>
                  </a:solidFill>
                  <a:effectLst/>
                  <a:latin typeface="Calibri" pitchFamily="34" charset="0"/>
                  <a:cs typeface="Arial" pitchFamily="34" charset="0"/>
                </a:rPr>
                <a:t>ΕΛΛΗΝΙΚΗ ΔΗΜΟΚΡΑΤΙΑ</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ΥΠΟΥΡΓΕΙΟ ΠΑΙΔΕΙΑΣ,ΕΡΕΥΝΑΣ ΚΑΙ ΘΡΗΣΚΕΥΜΑΤΩΝ</a:t>
              </a:r>
              <a:r>
                <a:rPr kumimoji="0" lang="en-US" sz="1000" b="1" i="0" u="none" strike="noStrike" cap="none" normalizeH="0" baseline="0" dirty="0">
                  <a:ln>
                    <a:noFill/>
                  </a:ln>
                  <a:solidFill>
                    <a:schemeClr val="tx1"/>
                  </a:solidFill>
                  <a:effectLst/>
                  <a:latin typeface="Calibri" pitchFamily="34" charset="0"/>
                  <a:cs typeface="Arial" pitchFamily="34" charset="0"/>
                </a:rPr>
                <a:t/>
              </a:r>
              <a:br>
                <a:rPr kumimoji="0" lang="en-US"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ΠΕΡ. Δ/ΝΣΗ Π. &amp; Δ. ΕΚΠ/ΣΗΣ ΑΤΤΙΚΗΣ</a:t>
              </a:r>
              <a:br>
                <a:rPr kumimoji="0" lang="el-GR" sz="1000" b="1" i="0" u="none" strike="noStrike" cap="none" normalizeH="0" baseline="0" dirty="0">
                  <a:ln>
                    <a:noFill/>
                  </a:ln>
                  <a:solidFill>
                    <a:schemeClr val="tx1"/>
                  </a:solidFill>
                  <a:effectLst/>
                  <a:latin typeface="Calibri" pitchFamily="34" charset="0"/>
                  <a:cs typeface="Arial" pitchFamily="34" charset="0"/>
                </a:rPr>
              </a:br>
              <a:r>
                <a:rPr kumimoji="0" lang="el-GR" sz="1000" b="1" i="0" u="none" strike="noStrike" cap="none" normalizeH="0" baseline="0" dirty="0">
                  <a:ln>
                    <a:noFill/>
                  </a:ln>
                  <a:solidFill>
                    <a:schemeClr val="tx1"/>
                  </a:solidFill>
                  <a:effectLst/>
                  <a:latin typeface="Calibri" pitchFamily="34" charset="0"/>
                  <a:cs typeface="Arial" pitchFamily="34" charset="0"/>
                </a:rPr>
                <a:t>ΔΙΕΥΘΥΝΣΗ ΠΡΩΤΟΒΑΘΜΙΑΣ ΕΚΠΑΙΔΕΥΣΗΣ Β΄ ΑΘΗΝΑΣ</a:t>
              </a:r>
              <a:endParaRPr kumimoji="0" lang="el-GR" sz="1000" b="0" i="0" u="none" strike="noStrike" cap="none" normalizeH="0" baseline="0" dirty="0">
                <a:ln>
                  <a:noFill/>
                </a:ln>
                <a:solidFill>
                  <a:schemeClr val="tx1"/>
                </a:solidFill>
                <a:effectLst/>
                <a:latin typeface="Arial" pitchFamily="34" charset="0"/>
                <a:cs typeface="Arial" pitchFamily="34" charset="0"/>
              </a:endParaRPr>
            </a:p>
          </p:txBody>
        </p:sp>
      </p:grpSp>
      <p:sp>
        <p:nvSpPr>
          <p:cNvPr id="23" name="Content Placeholder 2"/>
          <p:cNvSpPr>
            <a:spLocks noGrp="1"/>
          </p:cNvSpPr>
          <p:nvPr>
            <p:ph idx="1"/>
          </p:nvPr>
        </p:nvSpPr>
        <p:spPr>
          <a:xfrm>
            <a:off x="228600" y="2133600"/>
            <a:ext cx="8686800" cy="4525963"/>
          </a:xfrm>
        </p:spPr>
        <p:txBody>
          <a:bodyPr>
            <a:normAutofit/>
          </a:bodyPr>
          <a:lstStyle/>
          <a:p>
            <a:pPr fontAlgn="t"/>
            <a:endParaRPr lang="el-GR" sz="2400" dirty="0">
              <a:latin typeface="Calibri" pitchFamily="34" charset="0"/>
              <a:cs typeface="Calibri" pitchFamily="34" charset="0"/>
            </a:endParaRPr>
          </a:p>
          <a:p>
            <a:pPr fontAlgn="t"/>
            <a:endParaRPr lang="el-GR" sz="2400" dirty="0">
              <a:latin typeface="Calibri" pitchFamily="34" charset="0"/>
              <a:cs typeface="Calibri" pitchFamily="34" charset="0"/>
            </a:endParaRPr>
          </a:p>
          <a:p>
            <a:endParaRPr lang="el-GR" sz="2400" dirty="0">
              <a:solidFill>
                <a:schemeClr val="accent1">
                  <a:lumMod val="50000"/>
                </a:schemeClr>
              </a:solidFill>
              <a:effectLst>
                <a:outerShdw blurRad="38100" dist="38100" dir="2700000" algn="tl">
                  <a:srgbClr val="000000">
                    <a:alpha val="43137"/>
                  </a:srgbClr>
                </a:outerShdw>
              </a:effectLst>
            </a:endParaRPr>
          </a:p>
          <a:p>
            <a:pPr fontAlgn="t"/>
            <a:endParaRPr lang="el-GR" sz="2400" dirty="0">
              <a:latin typeface="Calibri" pitchFamily="34" charset="0"/>
              <a:cs typeface="Calibri" pitchFamily="34" charset="0"/>
            </a:endParaRPr>
          </a:p>
          <a:p>
            <a:endParaRPr lang="el-GR" sz="2400" dirty="0">
              <a:latin typeface="Calibri" pitchFamily="34" charset="0"/>
              <a:cs typeface="Calibri" pitchFamily="34" charset="0"/>
            </a:endParaRPr>
          </a:p>
        </p:txBody>
      </p:sp>
      <p:sp>
        <p:nvSpPr>
          <p:cNvPr id="8" name="Content Placeholder 2"/>
          <p:cNvSpPr txBox="1">
            <a:spLocks/>
          </p:cNvSpPr>
          <p:nvPr/>
        </p:nvSpPr>
        <p:spPr>
          <a:xfrm>
            <a:off x="381000" y="2286000"/>
            <a:ext cx="8686800" cy="4525963"/>
          </a:xfrm>
          <a:prstGeom prst="rect">
            <a:avLst/>
          </a:prstGeom>
        </p:spPr>
        <p:txBody>
          <a:bodyPr>
            <a:normAutofit/>
          </a:bodyPr>
          <a:lstStyle/>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dirty="0">
              <a:ln>
                <a:noFill/>
              </a:ln>
              <a:solidFill>
                <a:schemeClr val="tx1"/>
              </a:solidFill>
              <a:effectLst/>
              <a:uLnTx/>
              <a:uFillTx/>
              <a:latin typeface="Calibri" pitchFamily="34" charset="0"/>
              <a:ea typeface="+mn-ea"/>
              <a:cs typeface="Calibri" pitchFamily="34" charset="0"/>
            </a:endParaRPr>
          </a:p>
        </p:txBody>
      </p:sp>
      <p:sp>
        <p:nvSpPr>
          <p:cNvPr id="9" name="Content Placeholder 2"/>
          <p:cNvSpPr txBox="1">
            <a:spLocks/>
          </p:cNvSpPr>
          <p:nvPr/>
        </p:nvSpPr>
        <p:spPr>
          <a:xfrm>
            <a:off x="533400" y="2438400"/>
            <a:ext cx="8686800" cy="4525963"/>
          </a:xfrm>
          <a:prstGeom prst="rect">
            <a:avLst/>
          </a:prstGeom>
        </p:spPr>
        <p:txBody>
          <a:bodyPr>
            <a:normAutofit/>
          </a:bodyPr>
          <a:lstStyle/>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t"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a:ln>
                <a:noFill/>
              </a:ln>
              <a:solidFill>
                <a:schemeClr val="tx1"/>
              </a:solidFill>
              <a:effectLst/>
              <a:uLnTx/>
              <a:uFillTx/>
              <a:latin typeface="Calibri" pitchFamily="34" charset="0"/>
              <a:ea typeface="+mn-ea"/>
              <a:cs typeface="Calibri" pitchFamily="34" charset="0"/>
            </a:endParaRPr>
          </a:p>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el-GR" sz="2400" b="0" i="0" u="none" strike="noStrike" kern="1200" cap="none" spc="0" normalizeH="0" baseline="0" noProof="0" dirty="0">
              <a:ln>
                <a:noFill/>
              </a:ln>
              <a:solidFill>
                <a:schemeClr val="tx1"/>
              </a:solidFill>
              <a:effectLst/>
              <a:uLnTx/>
              <a:uFillTx/>
              <a:latin typeface="Calibri" pitchFamily="34" charset="0"/>
              <a:ea typeface="+mn-ea"/>
              <a:cs typeface="Calibri" pitchFamily="34" charset="0"/>
            </a:endParaRPr>
          </a:p>
        </p:txBody>
      </p:sp>
      <p:sp>
        <p:nvSpPr>
          <p:cNvPr id="5" name="Content Placeholder 2">
            <a:extLst>
              <a:ext uri="{FF2B5EF4-FFF2-40B4-BE49-F238E27FC236}">
                <a16:creationId xmlns:a16="http://schemas.microsoft.com/office/drawing/2014/main" id="{8FF7BF20-3B11-86E1-DB8B-BC7694CE0560}"/>
              </a:ext>
            </a:extLst>
          </p:cNvPr>
          <p:cNvSpPr txBox="1">
            <a:spLocks/>
          </p:cNvSpPr>
          <p:nvPr/>
        </p:nvSpPr>
        <p:spPr>
          <a:xfrm>
            <a:off x="899592" y="2044407"/>
            <a:ext cx="8382000" cy="4525963"/>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lvl="1">
              <a:buFont typeface="Verdana"/>
              <a:buNone/>
            </a:pPr>
            <a:endParaRPr lang="en-US" dirty="0">
              <a:solidFill>
                <a:schemeClr val="bg1"/>
              </a:solidFill>
              <a:latin typeface="Calibri" pitchFamily="34" charset="0"/>
              <a:cs typeface="Calibri" pitchFamily="34" charset="0"/>
            </a:endParaRPr>
          </a:p>
          <a:p>
            <a:r>
              <a:rPr lang="el-GR" sz="2800" dirty="0">
                <a:latin typeface="Calibri" pitchFamily="34" charset="0"/>
                <a:cs typeface="Calibri" pitchFamily="34" charset="0"/>
              </a:rPr>
              <a:t>Το πρόγραμμα, λόγω της φύσης του δεν περιλάμβανε επισκέψεις εκτός σχολείου. Πραγματοποιήθηκαν όμως εξ αποστάσεων σύγχρονες συναντήσεις με σχολεία του εξωτερικού που συμμετείχαν στο πρόγραμμα </a:t>
            </a:r>
            <a:r>
              <a:rPr lang="en-US" sz="2800" dirty="0">
                <a:latin typeface="Calibri" pitchFamily="34" charset="0"/>
                <a:cs typeface="Calibri" pitchFamily="34" charset="0"/>
              </a:rPr>
              <a:t>eTwinning</a:t>
            </a:r>
            <a:endParaRPr lang="el-GR" sz="2800" dirty="0">
              <a:latin typeface="Calibri" pitchFamily="34" charset="0"/>
              <a:cs typeface="Calibri" pitchFamily="34" charset="0"/>
            </a:endParaRPr>
          </a:p>
          <a:p>
            <a:endParaRPr lang="en-US" dirty="0">
              <a:solidFill>
                <a:schemeClr val="bg1"/>
              </a:solidFill>
            </a:endParaRP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ustom 1">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858</TotalTime>
  <Words>727</Words>
  <Application>Microsoft Office PowerPoint</Application>
  <PresentationFormat>Προβολή στην οθόνη (4:3)</PresentationFormat>
  <Paragraphs>140</Paragraphs>
  <Slides>12</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12</vt:i4>
      </vt:variant>
    </vt:vector>
  </HeadingPairs>
  <TitlesOfParts>
    <vt:vector size="19" baseType="lpstr">
      <vt:lpstr>Arial</vt:lpstr>
      <vt:lpstr>Calibri</vt:lpstr>
      <vt:lpstr>Corbel</vt:lpstr>
      <vt:lpstr>Gill Sans MT</vt:lpstr>
      <vt:lpstr>Verdana</vt:lpstr>
      <vt:lpstr>Wingdings 2</vt:lpstr>
      <vt:lpstr>Solstice</vt:lpstr>
      <vt:lpstr>Πρόγραμμα Π.Ε. ή Α.Υ. ή Πολιτιστικών : Αγωγής Υγείας  Τίτλος προγράμματος: Ψηφιακή Ευημερία </vt:lpstr>
      <vt:lpstr>Στοιχεία εκπαιδευτικών</vt:lpstr>
      <vt:lpstr>Κριτήρια επιλογής του θέματος</vt:lpstr>
      <vt:lpstr>Σκοπός - στόχοι</vt:lpstr>
      <vt:lpstr>Σύνδεση με τα προγράμματα σπουδών</vt:lpstr>
      <vt:lpstr>Συνεργασία με φορείς (Δήμος, ΚΠΕ, ΜΚΟ, σύλλογοι γονέων, ειδικοί επιστήμονες κλπ)</vt:lpstr>
      <vt:lpstr>Δραστηριότητες και Δράσεις (περιγραφή)</vt:lpstr>
      <vt:lpstr>Δραστηριότητες και Δράσεις</vt:lpstr>
      <vt:lpstr>Επισκέψεις (συνοπτική περιγραφή)</vt:lpstr>
      <vt:lpstr>Επισκέψεις (επισυνάψτε 5 φωτογραφίες)</vt:lpstr>
      <vt:lpstr>Διάχυση αποτελεσμάτων</vt:lpstr>
      <vt:lpstr>Αξιολόγηση αποτελεσμάτων (το πριν και το μετά, τι άλλαξε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Varvara</dc:creator>
  <cp:lastModifiedBy>user</cp:lastModifiedBy>
  <cp:revision>122</cp:revision>
  <dcterms:created xsi:type="dcterms:W3CDTF">2006-08-16T00:00:00Z</dcterms:created>
  <dcterms:modified xsi:type="dcterms:W3CDTF">2024-05-20T05:47:59Z</dcterms:modified>
</cp:coreProperties>
</file>